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rlito Bold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Montserrat Light Bold" charset="-52"/>
      <p:regular r:id="rId18"/>
    </p:embeddedFont>
    <p:embeddedFont>
      <p:font typeface="Montserrat Classic Bold" charset="0"/>
      <p:regular r:id="rId19"/>
    </p:embeddedFont>
    <p:embeddedFont>
      <p:font typeface="Montserrat Classic" charset="0"/>
      <p:regular r:id="rId20"/>
    </p:embeddedFont>
    <p:embeddedFont>
      <p:font typeface="Arimo Bold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26954" y="5464170"/>
            <a:ext cx="14434092" cy="3794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2D2F34"/>
                </a:solidFill>
                <a:latin typeface="Carlito Bold"/>
              </a:rPr>
              <a:t>Отчет по научной работе</a:t>
            </a:r>
          </a:p>
          <a:p>
            <a:pPr algn="ctr">
              <a:lnSpc>
                <a:spcPts val="9599"/>
              </a:lnSpc>
            </a:pPr>
            <a:r>
              <a:rPr lang="en-US" sz="8000">
                <a:solidFill>
                  <a:srgbClr val="2D2F34"/>
                </a:solidFill>
                <a:latin typeface="Carlito Bold"/>
              </a:rPr>
              <a:t>НИУ ВШЭ – Пермь</a:t>
            </a:r>
          </a:p>
          <a:p>
            <a:pPr algn="ctr">
              <a:lnSpc>
                <a:spcPts val="9600"/>
              </a:lnSpc>
            </a:pPr>
            <a:endParaRPr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7314" y="614747"/>
            <a:ext cx="3993371" cy="42115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748523" y="8527830"/>
            <a:ext cx="10790954" cy="146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1"/>
              </a:lnSpc>
            </a:pPr>
            <a:r>
              <a:rPr lang="en-US" sz="4784">
                <a:solidFill>
                  <a:srgbClr val="2D2F34"/>
                </a:solidFill>
                <a:latin typeface="Montserrat Light Bold"/>
              </a:rPr>
              <a:t>2019 год</a:t>
            </a:r>
          </a:p>
          <a:p>
            <a:pPr algn="ctr">
              <a:lnSpc>
                <a:spcPts val="5741"/>
              </a:lnSpc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724189" y="926428"/>
            <a:ext cx="5042422" cy="1385025"/>
          </a:xfrm>
          <a:prstGeom prst="rect">
            <a:avLst/>
          </a:prstGeom>
          <a:solidFill>
            <a:srgbClr val="C7DCF4">
              <a:alpha val="40000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7076219" y="921134"/>
            <a:ext cx="4338363" cy="136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1800" u="none" spc="53" dirty="0" err="1">
                <a:solidFill>
                  <a:srgbClr val="191919"/>
                </a:solidFill>
                <a:latin typeface="Glacial Indifference"/>
              </a:rPr>
              <a:t>Конкурентоспособность</a:t>
            </a:r>
            <a:r>
              <a:rPr lang="en-US" sz="1800" u="none" spc="53" dirty="0">
                <a:solidFill>
                  <a:srgbClr val="191919"/>
                </a:solidFill>
                <a:latin typeface="Glacial Indifference"/>
              </a:rPr>
              <a:t> </a:t>
            </a:r>
          </a:p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1800" u="none" spc="53" dirty="0">
                <a:solidFill>
                  <a:srgbClr val="191919"/>
                </a:solidFill>
                <a:latin typeface="Glacial Indifference"/>
              </a:rPr>
              <a:t>и </a:t>
            </a:r>
            <a:r>
              <a:rPr lang="en-US" sz="1800" u="none" spc="53" dirty="0" err="1">
                <a:solidFill>
                  <a:srgbClr val="191919"/>
                </a:solidFill>
                <a:latin typeface="Glacial Indifference"/>
              </a:rPr>
              <a:t>опережающее</a:t>
            </a:r>
            <a:r>
              <a:rPr lang="en-US" sz="1800" u="none" spc="53" dirty="0">
                <a:solidFill>
                  <a:srgbClr val="191919"/>
                </a:solidFill>
                <a:latin typeface="Glacial Indifference"/>
              </a:rPr>
              <a:t> </a:t>
            </a:r>
            <a:r>
              <a:rPr lang="en-US" sz="1800" u="none" spc="53" dirty="0" err="1">
                <a:solidFill>
                  <a:srgbClr val="191919"/>
                </a:solidFill>
                <a:latin typeface="Glacial Indifference"/>
              </a:rPr>
              <a:t>развитие</a:t>
            </a:r>
            <a:r>
              <a:rPr lang="en-US" sz="1800" u="none" spc="53" dirty="0">
                <a:solidFill>
                  <a:srgbClr val="191919"/>
                </a:solidFill>
                <a:latin typeface="Glacial Indifference"/>
              </a:rPr>
              <a:t> </a:t>
            </a:r>
            <a:r>
              <a:rPr lang="en-US" sz="1800" u="none" spc="53" dirty="0" err="1">
                <a:solidFill>
                  <a:srgbClr val="191919"/>
                </a:solidFill>
                <a:latin typeface="Glacial Indifference"/>
              </a:rPr>
              <a:t>российского</a:t>
            </a:r>
            <a:r>
              <a:rPr lang="en-US" sz="1800" u="none" spc="53" dirty="0">
                <a:solidFill>
                  <a:srgbClr val="191919"/>
                </a:solidFill>
                <a:latin typeface="Glacial Indifference"/>
              </a:rPr>
              <a:t> </a:t>
            </a:r>
            <a:r>
              <a:rPr lang="en-US" sz="1800" u="none" spc="53" dirty="0" err="1">
                <a:solidFill>
                  <a:srgbClr val="191919"/>
                </a:solidFill>
                <a:latin typeface="Glacial Indifference"/>
              </a:rPr>
              <a:t>бизнеса</a:t>
            </a:r>
            <a:r>
              <a:rPr lang="en-US" sz="1800" u="none" spc="53" dirty="0">
                <a:solidFill>
                  <a:srgbClr val="191919"/>
                </a:solidFill>
                <a:latin typeface="Glacial Indifference"/>
              </a:rPr>
              <a:t> </a:t>
            </a:r>
            <a:r>
              <a:rPr lang="en-US" sz="1800" u="none" spc="53" dirty="0" err="1">
                <a:solidFill>
                  <a:srgbClr val="191919"/>
                </a:solidFill>
                <a:latin typeface="Glacial Indifference"/>
              </a:rPr>
              <a:t>на</a:t>
            </a:r>
            <a:r>
              <a:rPr lang="en-US" sz="1800" u="none" spc="53" dirty="0">
                <a:solidFill>
                  <a:srgbClr val="191919"/>
                </a:solidFill>
                <a:latin typeface="Glacial Indifference"/>
              </a:rPr>
              <a:t> </a:t>
            </a:r>
            <a:r>
              <a:rPr lang="en-US" sz="1800" u="none" spc="53" dirty="0" err="1">
                <a:solidFill>
                  <a:srgbClr val="191919"/>
                </a:solidFill>
                <a:latin typeface="Glacial Indifference"/>
              </a:rPr>
              <a:t>основе</a:t>
            </a:r>
            <a:r>
              <a:rPr lang="en-US" sz="1800" u="none" spc="53" dirty="0">
                <a:solidFill>
                  <a:srgbClr val="191919"/>
                </a:solidFill>
                <a:latin typeface="Glacial Indifference"/>
              </a:rPr>
              <a:t> </a:t>
            </a:r>
            <a:r>
              <a:rPr lang="en-US" sz="1800" u="none" spc="53" dirty="0" err="1">
                <a:solidFill>
                  <a:srgbClr val="191919"/>
                </a:solidFill>
                <a:latin typeface="Glacial Indifference"/>
              </a:rPr>
              <a:t>интеллектуальных</a:t>
            </a:r>
            <a:r>
              <a:rPr lang="en-US" sz="1800" u="none" spc="53" dirty="0">
                <a:solidFill>
                  <a:srgbClr val="191919"/>
                </a:solidFill>
                <a:latin typeface="Glacial Indifference"/>
              </a:rPr>
              <a:t> </a:t>
            </a:r>
            <a:r>
              <a:rPr lang="en-US" sz="1800" u="none" spc="53" dirty="0" err="1" smtClean="0">
                <a:solidFill>
                  <a:srgbClr val="191919"/>
                </a:solidFill>
                <a:latin typeface="Glacial Indifference"/>
              </a:rPr>
              <a:t>ресурсов</a:t>
            </a:r>
            <a:endParaRPr lang="en-US" sz="1800" u="none" spc="53" dirty="0">
              <a:solidFill>
                <a:srgbClr val="191919"/>
              </a:solidFill>
              <a:latin typeface="Glacial Indifferen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6724189" y="8070235"/>
            <a:ext cx="5042422" cy="1385025"/>
          </a:xfrm>
          <a:prstGeom prst="rect">
            <a:avLst/>
          </a:prstGeom>
          <a:solidFill>
            <a:srgbClr val="2255FF">
              <a:alpha val="6000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6724189" y="6284283"/>
            <a:ext cx="5042422" cy="1385025"/>
          </a:xfrm>
          <a:prstGeom prst="rect">
            <a:avLst/>
          </a:prstGeom>
          <a:solidFill>
            <a:srgbClr val="2255FF">
              <a:alpha val="40000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6724189" y="4498332"/>
            <a:ext cx="5042422" cy="1385025"/>
          </a:xfrm>
          <a:prstGeom prst="rect">
            <a:avLst/>
          </a:prstGeom>
          <a:solidFill>
            <a:srgbClr val="9DB9D9">
              <a:alpha val="4000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6724189" y="2712380"/>
            <a:ext cx="5042422" cy="1385025"/>
          </a:xfrm>
          <a:prstGeom prst="rect">
            <a:avLst/>
          </a:prstGeom>
          <a:solidFill>
            <a:srgbClr val="B9D2EF">
              <a:alpha val="40000"/>
            </a:srgbClr>
          </a:solidFill>
        </p:spPr>
      </p:sp>
      <p:sp>
        <p:nvSpPr>
          <p:cNvPr id="8" name="TextBox 8"/>
          <p:cNvSpPr txBox="1"/>
          <p:nvPr/>
        </p:nvSpPr>
        <p:spPr>
          <a:xfrm>
            <a:off x="6847619" y="3213296"/>
            <a:ext cx="4795563" cy="326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1800" u="none" spc="53">
                <a:solidFill>
                  <a:srgbClr val="191919"/>
                </a:solidFill>
                <a:latin typeface="Glacial Indifference"/>
              </a:rPr>
              <a:t>Новые методы анализа микроданных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47619" y="4614430"/>
            <a:ext cx="4795563" cy="100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1800" u="none" spc="53">
                <a:solidFill>
                  <a:srgbClr val="191919"/>
                </a:solidFill>
                <a:latin typeface="Glacial Indifference"/>
              </a:rPr>
              <a:t>Эмпирический анализ новых феноменов в поведении индивидов, фирм, функционировании рынков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15288" y="6447725"/>
            <a:ext cx="3257423" cy="100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spc="53">
                <a:solidFill>
                  <a:srgbClr val="191919"/>
                </a:solidFill>
                <a:latin typeface="Glacial Indifference"/>
              </a:rPr>
              <a:t>Поведение потребителей и результативность маркетинговых тактик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52419" y="8257310"/>
            <a:ext cx="4185963" cy="100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1800" u="none" spc="53">
                <a:solidFill>
                  <a:srgbClr val="191919"/>
                </a:solidFill>
                <a:latin typeface="Glacial Indifference"/>
              </a:rPr>
              <a:t>Психологические факторы социального благополучия личности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2216878" y="926428"/>
            <a:ext cx="5042422" cy="1385025"/>
          </a:xfrm>
          <a:prstGeom prst="rect">
            <a:avLst/>
          </a:prstGeom>
          <a:solidFill>
            <a:srgbClr val="C7DCF4">
              <a:alpha val="40000"/>
            </a:srgbClr>
          </a:solidFill>
        </p:spPr>
      </p:sp>
      <p:sp>
        <p:nvSpPr>
          <p:cNvPr id="13" name="TextBox 13"/>
          <p:cNvSpPr txBox="1"/>
          <p:nvPr/>
        </p:nvSpPr>
        <p:spPr>
          <a:xfrm>
            <a:off x="12340308" y="1427344"/>
            <a:ext cx="4795563" cy="326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1800" u="none" spc="53">
                <a:solidFill>
                  <a:srgbClr val="191919"/>
                </a:solidFill>
                <a:latin typeface="Glacial Indifference"/>
              </a:rPr>
              <a:t>Устойчивое развитие территорий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2216878" y="8070235"/>
            <a:ext cx="5042422" cy="1385025"/>
          </a:xfrm>
          <a:prstGeom prst="rect">
            <a:avLst/>
          </a:prstGeom>
          <a:solidFill>
            <a:srgbClr val="2255FF">
              <a:alpha val="60000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12216878" y="6284283"/>
            <a:ext cx="5042422" cy="1385025"/>
          </a:xfrm>
          <a:prstGeom prst="rect">
            <a:avLst/>
          </a:prstGeom>
          <a:solidFill>
            <a:srgbClr val="2255FF">
              <a:alpha val="40000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12216878" y="4498332"/>
            <a:ext cx="5042422" cy="1385025"/>
          </a:xfrm>
          <a:prstGeom prst="rect">
            <a:avLst/>
          </a:prstGeom>
          <a:solidFill>
            <a:srgbClr val="9DB9D9">
              <a:alpha val="40000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12216878" y="2712380"/>
            <a:ext cx="5042422" cy="1385025"/>
          </a:xfrm>
          <a:prstGeom prst="rect">
            <a:avLst/>
          </a:prstGeom>
          <a:solidFill>
            <a:srgbClr val="B9D2EF">
              <a:alpha val="40000"/>
            </a:srgbClr>
          </a:solidFill>
        </p:spPr>
      </p:sp>
      <p:sp>
        <p:nvSpPr>
          <p:cNvPr id="18" name="TextBox 18"/>
          <p:cNvSpPr txBox="1"/>
          <p:nvPr/>
        </p:nvSpPr>
        <p:spPr>
          <a:xfrm>
            <a:off x="12692733" y="2875822"/>
            <a:ext cx="4090713" cy="100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1800" u="none" spc="53">
                <a:solidFill>
                  <a:srgbClr val="191919"/>
                </a:solidFill>
                <a:latin typeface="Glacial Indifference"/>
              </a:rPr>
              <a:t>Исследование методов управления в киберфизических системах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93576" y="4783167"/>
            <a:ext cx="4489027" cy="663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1800" u="none" spc="53">
                <a:solidFill>
                  <a:srgbClr val="191919"/>
                </a:solidFill>
                <a:latin typeface="Glacial Indifference"/>
              </a:rPr>
              <a:t>Лингвистический анализ туристических Интернет отзывов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516520" y="6447725"/>
            <a:ext cx="4443138" cy="100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1800" u="none" spc="53">
                <a:solidFill>
                  <a:srgbClr val="191919"/>
                </a:solidFill>
                <a:latin typeface="Glacial Indifference"/>
              </a:rPr>
              <a:t>Экономическая антропология советского общества послевоенного периода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616533" y="8257310"/>
            <a:ext cx="4243113" cy="100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1800" u="none" spc="53">
                <a:solidFill>
                  <a:srgbClr val="191919"/>
                </a:solidFill>
                <a:latin typeface="Glacial Indifference"/>
              </a:rPr>
              <a:t>Теоретические и прикладные проблемы цифровых гуманитарных исследований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93478" y="768734"/>
            <a:ext cx="6921810" cy="2074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2"/>
              </a:lnSpc>
            </a:pPr>
            <a:r>
              <a:rPr lang="en-US" sz="4200" spc="121">
                <a:solidFill>
                  <a:srgbClr val="000000"/>
                </a:solidFill>
                <a:latin typeface="Montserrat Classic Bold"/>
              </a:rPr>
              <a:t>ПОДДЕРЖАННЫЕ НАПРАВЛЕНИЯ ИССЛЕДОВАНИЙ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26954" y="6369287"/>
            <a:ext cx="14434092" cy="3079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>
                <a:solidFill>
                  <a:srgbClr val="2D2F34"/>
                </a:solidFill>
                <a:latin typeface="Carlito Bold"/>
              </a:rPr>
              <a:t>Спасибо за внимание</a:t>
            </a:r>
          </a:p>
          <a:p>
            <a:pPr algn="ctr">
              <a:lnSpc>
                <a:spcPts val="11519"/>
              </a:lnSpc>
            </a:pPr>
            <a:endParaRPr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7314" y="1033847"/>
            <a:ext cx="3993371" cy="42115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77841" y="331550"/>
            <a:ext cx="5323837" cy="4635326"/>
          </a:xfrm>
          <a:prstGeom prst="rect">
            <a:avLst/>
          </a:prstGeom>
          <a:solidFill>
            <a:srgbClr val="E8EEF1">
              <a:alpha val="9803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475610" y="327856"/>
            <a:ext cx="6921810" cy="1561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88"/>
              </a:lnSpc>
            </a:pPr>
            <a:r>
              <a:rPr lang="en-US" sz="4800" spc="139">
                <a:solidFill>
                  <a:srgbClr val="E8EEF1"/>
                </a:solidFill>
                <a:latin typeface="Montserrat Classic Bold"/>
              </a:rPr>
              <a:t>НАУЧНЫЕ ПОДРАЗДЕЛЕНИЯ</a:t>
            </a:r>
          </a:p>
        </p:txBody>
      </p:sp>
      <p:sp>
        <p:nvSpPr>
          <p:cNvPr id="4" name="AutoShape 4"/>
          <p:cNvSpPr/>
          <p:nvPr/>
        </p:nvSpPr>
        <p:spPr>
          <a:xfrm>
            <a:off x="6977841" y="5320124"/>
            <a:ext cx="5323837" cy="4635326"/>
          </a:xfrm>
          <a:prstGeom prst="rect">
            <a:avLst/>
          </a:prstGeom>
          <a:solidFill>
            <a:srgbClr val="E8EEF1">
              <a:alpha val="9803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12621722" y="331550"/>
            <a:ext cx="5323837" cy="4635326"/>
          </a:xfrm>
          <a:prstGeom prst="rect">
            <a:avLst/>
          </a:prstGeom>
          <a:solidFill>
            <a:srgbClr val="E8EEF1">
              <a:alpha val="9803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2621722" y="5320124"/>
            <a:ext cx="5323837" cy="4635326"/>
          </a:xfrm>
          <a:prstGeom prst="rect">
            <a:avLst/>
          </a:prstGeom>
          <a:solidFill>
            <a:srgbClr val="E8EEF1">
              <a:alpha val="9803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7230231" y="1475874"/>
            <a:ext cx="4484677" cy="316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Glacial Indifference"/>
              </a:rPr>
              <a:t>Международная лаборатория 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Glacial Indifference"/>
              </a:rPr>
              <a:t>экономики нематериальных 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Glacial Indifference"/>
              </a:rPr>
              <a:t>активов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841277" y="1475874"/>
            <a:ext cx="4904257" cy="316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Glacial Indifference"/>
              </a:rPr>
              <a:t>Научно-учебная лаборатория междисциплинарных эмпирических исследований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30231" y="6659570"/>
            <a:ext cx="4484677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Glacial Indifference"/>
              </a:rPr>
              <a:t>Научно-учебная лаборатория учебных  корпусов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41277" y="6659570"/>
            <a:ext cx="4484677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Glacial Indifference"/>
              </a:rPr>
              <a:t>Центр прикладной экономики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03930" y="545211"/>
            <a:ext cx="673183" cy="74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799">
                <a:solidFill>
                  <a:srgbClr val="8AFBFF"/>
                </a:solidFill>
                <a:latin typeface="Montserrat Light Bold"/>
              </a:rPr>
              <a:t>1.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41277" y="545211"/>
            <a:ext cx="673183" cy="74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799">
                <a:solidFill>
                  <a:srgbClr val="8AFBFF"/>
                </a:solidFill>
                <a:latin typeface="Montserrat Light Bold"/>
              </a:rPr>
              <a:t>2.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92131" y="5596768"/>
            <a:ext cx="673183" cy="74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799">
                <a:solidFill>
                  <a:srgbClr val="8AFBFF"/>
                </a:solidFill>
                <a:latin typeface="Montserrat Light Bold"/>
              </a:rPr>
              <a:t>3.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41277" y="5596768"/>
            <a:ext cx="673183" cy="74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799">
                <a:solidFill>
                  <a:srgbClr val="8AFBFF"/>
                </a:solidFill>
                <a:latin typeface="Montserrat Light Bold"/>
              </a:rPr>
              <a:t>4.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76491" y="733425"/>
            <a:ext cx="12787257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5600">
                <a:solidFill>
                  <a:srgbClr val="2D2F34"/>
                </a:solidFill>
                <a:latin typeface="Montserrat Classic Bold"/>
              </a:rPr>
              <a:t>РАЗВИТИЕ СОТРУДНИЧЕСТВА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76491" y="2174332"/>
            <a:ext cx="13942919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Glacial Indifference"/>
              </a:rPr>
              <a:t>с Пермским государственным медицинским университетом имени академика Е.А.Вагнера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76491" y="3810000"/>
            <a:ext cx="13942919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Glacial Indifference"/>
              </a:rPr>
              <a:t>с Центром компетенций по программному обеспечению Хагенберг (Австрия)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76491" y="5641624"/>
            <a:ext cx="1139021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Glacial Indifference"/>
              </a:rPr>
              <a:t>ООО «Инсайт Электроникс»</a:t>
            </a:r>
          </a:p>
        </p:txBody>
      </p:sp>
      <p:sp>
        <p:nvSpPr>
          <p:cNvPr id="6" name="AutoShape 6"/>
          <p:cNvSpPr/>
          <p:nvPr/>
        </p:nvSpPr>
        <p:spPr>
          <a:xfrm>
            <a:off x="0" y="0"/>
            <a:ext cx="3043091" cy="10287000"/>
          </a:xfrm>
          <a:prstGeom prst="rect">
            <a:avLst/>
          </a:prstGeom>
          <a:solidFill>
            <a:srgbClr val="2255FF"/>
          </a:solidFill>
        </p:spPr>
      </p:sp>
      <p:sp>
        <p:nvSpPr>
          <p:cNvPr id="7" name="AutoShape 7"/>
          <p:cNvSpPr/>
          <p:nvPr/>
        </p:nvSpPr>
        <p:spPr>
          <a:xfrm>
            <a:off x="2078967" y="2468276"/>
            <a:ext cx="468648" cy="14621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8"/>
          <p:cNvSpPr/>
          <p:nvPr/>
        </p:nvSpPr>
        <p:spPr>
          <a:xfrm>
            <a:off x="2078967" y="4124325"/>
            <a:ext cx="468648" cy="14621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AutoShape 9"/>
          <p:cNvSpPr/>
          <p:nvPr/>
        </p:nvSpPr>
        <p:spPr>
          <a:xfrm>
            <a:off x="2078967" y="6842751"/>
            <a:ext cx="468648" cy="14621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TextBox 10"/>
          <p:cNvSpPr txBox="1"/>
          <p:nvPr/>
        </p:nvSpPr>
        <p:spPr>
          <a:xfrm>
            <a:off x="3576491" y="6675851"/>
            <a:ext cx="1139021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Glacial Indifference"/>
              </a:rPr>
              <a:t>АО «Сибур-Химпром» </a:t>
            </a:r>
          </a:p>
        </p:txBody>
      </p:sp>
      <p:sp>
        <p:nvSpPr>
          <p:cNvPr id="11" name="AutoShape 11"/>
          <p:cNvSpPr/>
          <p:nvPr/>
        </p:nvSpPr>
        <p:spPr>
          <a:xfrm>
            <a:off x="2078967" y="5808523"/>
            <a:ext cx="468648" cy="14621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TextBox 12"/>
          <p:cNvSpPr txBox="1"/>
          <p:nvPr/>
        </p:nvSpPr>
        <p:spPr>
          <a:xfrm>
            <a:off x="3576491" y="7656219"/>
            <a:ext cx="1139021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Glacial Indifference"/>
              </a:rPr>
              <a:t>компанией Simpl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76491" y="8454390"/>
            <a:ext cx="13942919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Glacial Indifference"/>
              </a:rPr>
              <a:t>экспертиза проектов международных исследовательских групп Пермского края (С.Куликова, А.Бузмаков)</a:t>
            </a:r>
          </a:p>
        </p:txBody>
      </p:sp>
      <p:sp>
        <p:nvSpPr>
          <p:cNvPr id="14" name="AutoShape 14"/>
          <p:cNvSpPr/>
          <p:nvPr/>
        </p:nvSpPr>
        <p:spPr>
          <a:xfrm>
            <a:off x="2078967" y="7823118"/>
            <a:ext cx="468648" cy="14621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5" name="AutoShape 15"/>
          <p:cNvSpPr/>
          <p:nvPr/>
        </p:nvSpPr>
        <p:spPr>
          <a:xfrm>
            <a:off x="2078967" y="8728701"/>
            <a:ext cx="468648" cy="146213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17346" y="536775"/>
            <a:ext cx="13794778" cy="855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599">
                <a:solidFill>
                  <a:srgbClr val="000000"/>
                </a:solidFill>
                <a:latin typeface="Montserrat Classic Bold"/>
              </a:rPr>
              <a:t>НАУЧНЫЕ ИССЛЕДОВАНИЯ</a:t>
            </a:r>
          </a:p>
        </p:txBody>
      </p:sp>
      <p:sp>
        <p:nvSpPr>
          <p:cNvPr id="3" name="AutoShape 3"/>
          <p:cNvSpPr/>
          <p:nvPr/>
        </p:nvSpPr>
        <p:spPr>
          <a:xfrm rot="-5400000">
            <a:off x="9110671" y="-4059416"/>
            <a:ext cx="2419041" cy="14554200"/>
          </a:xfrm>
          <a:prstGeom prst="rect">
            <a:avLst/>
          </a:prstGeom>
          <a:solidFill>
            <a:srgbClr val="E8EEF1"/>
          </a:solidFill>
        </p:spPr>
      </p:sp>
      <p:sp>
        <p:nvSpPr>
          <p:cNvPr id="4" name="TextBox 4"/>
          <p:cNvSpPr txBox="1"/>
          <p:nvPr/>
        </p:nvSpPr>
        <p:spPr>
          <a:xfrm>
            <a:off x="3608311" y="2135889"/>
            <a:ext cx="12471125" cy="716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>
                <a:solidFill>
                  <a:srgbClr val="2255FF"/>
                </a:solidFill>
                <a:latin typeface="Carlito Bold"/>
              </a:rPr>
              <a:t>Фундаментальные исследования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17346" y="2972485"/>
            <a:ext cx="12462089" cy="1257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4"/>
              </a:lnSpc>
            </a:pPr>
            <a:r>
              <a:rPr lang="en-US" sz="2800">
                <a:solidFill>
                  <a:srgbClr val="17161C"/>
                </a:solidFill>
                <a:latin typeface="Glacial Indifference"/>
              </a:rPr>
              <a:t>Проект Центра фундаментальных исследований «Исследование компетенций экономических агентов и анализ их влияния </a:t>
            </a:r>
          </a:p>
          <a:p>
            <a:pPr>
              <a:lnSpc>
                <a:spcPts val="3304"/>
              </a:lnSpc>
            </a:pPr>
            <a:r>
              <a:rPr lang="en-US" sz="2800">
                <a:solidFill>
                  <a:srgbClr val="17161C"/>
                </a:solidFill>
                <a:latin typeface="Glacial Indifference"/>
              </a:rPr>
              <a:t>на цифровую трансформацию»</a:t>
            </a:r>
          </a:p>
        </p:txBody>
      </p:sp>
      <p:sp>
        <p:nvSpPr>
          <p:cNvPr id="6" name="AutoShape 6"/>
          <p:cNvSpPr/>
          <p:nvPr/>
        </p:nvSpPr>
        <p:spPr>
          <a:xfrm rot="-5400000">
            <a:off x="7870641" y="95932"/>
            <a:ext cx="4895541" cy="14554200"/>
          </a:xfrm>
          <a:prstGeom prst="rect">
            <a:avLst/>
          </a:prstGeom>
          <a:solidFill>
            <a:srgbClr val="E8EEF1"/>
          </a:solidFill>
        </p:spPr>
      </p:sp>
      <p:sp>
        <p:nvSpPr>
          <p:cNvPr id="7" name="TextBox 7"/>
          <p:cNvSpPr txBox="1"/>
          <p:nvPr/>
        </p:nvSpPr>
        <p:spPr>
          <a:xfrm>
            <a:off x="3484859" y="5057775"/>
            <a:ext cx="14583204" cy="714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>
                <a:solidFill>
                  <a:srgbClr val="2255FF"/>
                </a:solidFill>
                <a:latin typeface="Carlito Bold"/>
              </a:rPr>
              <a:t> Прикладные исследования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46759" y="6017310"/>
            <a:ext cx="13053786" cy="3975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9260" lvl="1" indent="-214630">
              <a:lnSpc>
                <a:spcPts val="3068"/>
              </a:lnSpc>
              <a:buFont typeface="Arial"/>
              <a:buChar char="•"/>
            </a:pP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Проект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«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Разработка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модели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прогнозирования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продаж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для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заведений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общественного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питания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»,   ООО «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Аутофклауд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»</a:t>
            </a:r>
          </a:p>
          <a:p>
            <a:pPr marL="429260" lvl="1" indent="-214630">
              <a:lnSpc>
                <a:spcPts val="3068"/>
              </a:lnSpc>
              <a:buFont typeface="Arial"/>
              <a:buChar char="•"/>
            </a:pP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Судебная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экспертиза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по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размещению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(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захоронению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)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твердых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бытовых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коммунальных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отходов</a:t>
            </a:r>
            <a:endParaRPr lang="en-US" sz="2600" dirty="0">
              <a:solidFill>
                <a:srgbClr val="17161C"/>
              </a:solidFill>
              <a:latin typeface="Glacial Indifference"/>
            </a:endParaRPr>
          </a:p>
          <a:p>
            <a:pPr marL="429260" lvl="1" indent="-214630">
              <a:lnSpc>
                <a:spcPts val="3068"/>
              </a:lnSpc>
              <a:buFont typeface="Arial"/>
              <a:buChar char="•"/>
            </a:pP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Национальная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Технологическая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Инициатива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в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Пермском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крае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о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рынках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НТИ,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заявкив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Предакселератор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НТИ,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мероприятия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«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Клуба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R&amp;D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директоров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Пермского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края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»,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создание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17161C"/>
                </a:solidFill>
                <a:latin typeface="Glacial Indifference"/>
              </a:rPr>
              <a:t>консорциумов</a:t>
            </a:r>
            <a:r>
              <a:rPr lang="en-US" sz="2600" dirty="0">
                <a:solidFill>
                  <a:srgbClr val="17161C"/>
                </a:solidFill>
                <a:latin typeface="Glacial Indifference"/>
              </a:rPr>
              <a:t> НТИ</a:t>
            </a:r>
          </a:p>
          <a:p>
            <a:pPr marL="429260" lvl="1" indent="-214630">
              <a:lnSpc>
                <a:spcPts val="3068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Glacial Indifference"/>
              </a:rPr>
              <a:t>Методическое</a:t>
            </a:r>
            <a:r>
              <a:rPr lang="en-US" sz="2600" dirty="0">
                <a:solidFill>
                  <a:srgbClr val="000000"/>
                </a:solidFill>
                <a:latin typeface="Glacial Indifference"/>
              </a:rPr>
              <a:t> и </a:t>
            </a:r>
            <a:r>
              <a:rPr lang="en-US" sz="2600" dirty="0" err="1">
                <a:solidFill>
                  <a:srgbClr val="000000"/>
                </a:solidFill>
                <a:latin typeface="Glacial Indifference"/>
              </a:rPr>
              <a:t>организационное</a:t>
            </a:r>
            <a:r>
              <a:rPr lang="en-US" sz="26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lacial Indifference"/>
              </a:rPr>
              <a:t>сопровождение</a:t>
            </a:r>
            <a:r>
              <a:rPr lang="en-US" sz="26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lacial Indifference"/>
              </a:rPr>
              <a:t>внедрения</a:t>
            </a:r>
            <a:r>
              <a:rPr lang="en-US" sz="26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lacial Indifference"/>
              </a:rPr>
              <a:t>единых</a:t>
            </a:r>
            <a:r>
              <a:rPr lang="en-US" sz="26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lacial Indifference"/>
              </a:rPr>
              <a:t>требований</a:t>
            </a:r>
            <a:r>
              <a:rPr lang="en-US" sz="2600" dirty="0">
                <a:solidFill>
                  <a:srgbClr val="000000"/>
                </a:solidFill>
                <a:latin typeface="Glacial Indifference"/>
              </a:rPr>
              <a:t> к </a:t>
            </a:r>
            <a:r>
              <a:rPr lang="en-US" sz="2600" dirty="0" err="1">
                <a:solidFill>
                  <a:srgbClr val="000000"/>
                </a:solidFill>
                <a:latin typeface="Glacial Indifference"/>
              </a:rPr>
              <a:t>организации</a:t>
            </a:r>
            <a:r>
              <a:rPr lang="en-US" sz="26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lacial Indifference"/>
              </a:rPr>
              <a:t>деятельности</a:t>
            </a:r>
            <a:r>
              <a:rPr lang="en-US" sz="26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Glacial Indifference"/>
              </a:rPr>
              <a:t>органов</a:t>
            </a:r>
            <a:r>
              <a:rPr lang="en-US" sz="26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Glacial Indifference"/>
              </a:rPr>
              <a:t>службы</a:t>
            </a:r>
            <a:r>
              <a:rPr lang="ru-RU" sz="2600" dirty="0" smtClean="0">
                <a:solidFill>
                  <a:srgbClr val="000000"/>
                </a:solidFill>
                <a:latin typeface="Glacial Indifference"/>
              </a:rPr>
              <a:t> занятости</a:t>
            </a:r>
            <a:endParaRPr lang="en-US" sz="26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3068"/>
              </a:lnSpc>
            </a:pPr>
            <a:endParaRPr dirty="0"/>
          </a:p>
        </p:txBody>
      </p:sp>
      <p:grpSp>
        <p:nvGrpSpPr>
          <p:cNvPr id="9" name="Group 9"/>
          <p:cNvGrpSpPr/>
          <p:nvPr/>
        </p:nvGrpSpPr>
        <p:grpSpPr>
          <a:xfrm>
            <a:off x="694268" y="2008164"/>
            <a:ext cx="2348823" cy="2419041"/>
            <a:chOff x="0" y="0"/>
            <a:chExt cx="3131764" cy="3225388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3131764" cy="3225388"/>
            </a:xfrm>
            <a:prstGeom prst="rect">
              <a:avLst/>
            </a:prstGeom>
            <a:solidFill>
              <a:srgbClr val="2255FF"/>
            </a:solidFill>
          </p:spPr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224717" y="266376"/>
              <a:ext cx="2748636" cy="2748636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692488" y="4925262"/>
            <a:ext cx="2348823" cy="2419041"/>
            <a:chOff x="0" y="0"/>
            <a:chExt cx="3131764" cy="322538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3131764" cy="3225388"/>
            </a:xfrm>
            <a:prstGeom prst="rect">
              <a:avLst/>
            </a:prstGeom>
            <a:solidFill>
              <a:srgbClr val="2255FF"/>
            </a:solidFill>
          </p:spPr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60784" y="205223"/>
              <a:ext cx="2814942" cy="28149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21545" y="7650245"/>
            <a:ext cx="4173378" cy="2266464"/>
          </a:xfrm>
          <a:prstGeom prst="rect">
            <a:avLst/>
          </a:prstGeom>
          <a:solidFill>
            <a:srgbClr val="2255FF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3043091" cy="10287000"/>
          </a:xfrm>
          <a:prstGeom prst="rect">
            <a:avLst/>
          </a:prstGeom>
          <a:solidFill>
            <a:srgbClr val="2255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b="17846"/>
          <a:stretch>
            <a:fillRect/>
          </a:stretch>
        </p:blipFill>
        <p:spPr>
          <a:xfrm>
            <a:off x="1603652" y="2714466"/>
            <a:ext cx="4077936" cy="22345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 t="8732" b="8732"/>
          <a:stretch>
            <a:fillRect/>
          </a:stretch>
        </p:blipFill>
        <p:spPr>
          <a:xfrm>
            <a:off x="1603652" y="5143500"/>
            <a:ext cx="4077936" cy="22449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 t="21000" b="24203"/>
          <a:stretch>
            <a:fillRect/>
          </a:stretch>
        </p:blipFill>
        <p:spPr>
          <a:xfrm>
            <a:off x="1603652" y="7661675"/>
            <a:ext cx="4077936" cy="223455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239629" y="2628741"/>
            <a:ext cx="9984772" cy="136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127" dirty="0" err="1">
                <a:solidFill>
                  <a:srgbClr val="000000"/>
                </a:solidFill>
                <a:latin typeface="Glacial Indifference"/>
              </a:rPr>
              <a:t>Межкампусный</a:t>
            </a:r>
            <a:r>
              <a:rPr lang="en-US" sz="2400" spc="12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spc="127" dirty="0" err="1">
                <a:solidFill>
                  <a:srgbClr val="000000"/>
                </a:solidFill>
                <a:latin typeface="Glacial Indifference"/>
              </a:rPr>
              <a:t>академический</a:t>
            </a:r>
            <a:r>
              <a:rPr lang="en-US" sz="2400" spc="12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spc="127" dirty="0" err="1">
                <a:solidFill>
                  <a:srgbClr val="000000"/>
                </a:solidFill>
                <a:latin typeface="Glacial Indifference"/>
              </a:rPr>
              <a:t>семинар</a:t>
            </a:r>
            <a:r>
              <a:rPr lang="en-US" sz="2400" spc="12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spc="127" dirty="0" err="1">
                <a:solidFill>
                  <a:srgbClr val="000000"/>
                </a:solidFill>
                <a:latin typeface="Glacial Indifference"/>
              </a:rPr>
              <a:t>кадрового</a:t>
            </a:r>
            <a:r>
              <a:rPr lang="en-US" sz="2400" spc="12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spc="127" dirty="0" err="1">
                <a:solidFill>
                  <a:srgbClr val="000000"/>
                </a:solidFill>
                <a:latin typeface="Glacial Indifference"/>
              </a:rPr>
              <a:t>резерва</a:t>
            </a:r>
            <a:r>
              <a:rPr lang="en-US" sz="2400" spc="127" dirty="0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2400" spc="127" dirty="0">
                <a:solidFill>
                  <a:srgbClr val="000000"/>
                </a:solidFill>
                <a:latin typeface="Glacial Indifference"/>
              </a:rPr>
              <a:t>«</a:t>
            </a:r>
            <a:r>
              <a:rPr lang="en-US" sz="2400" spc="127" dirty="0" err="1">
                <a:solidFill>
                  <a:srgbClr val="000000"/>
                </a:solidFill>
                <a:latin typeface="Glacial Indifference"/>
              </a:rPr>
              <a:t>Практики</a:t>
            </a:r>
            <a:r>
              <a:rPr lang="en-US" sz="2400" spc="127" dirty="0">
                <a:solidFill>
                  <a:srgbClr val="000000"/>
                </a:solidFill>
                <a:latin typeface="Glacial Indifference"/>
              </a:rPr>
              <a:t> Digital Humanities: </a:t>
            </a:r>
            <a:r>
              <a:rPr lang="en-US" sz="2400" spc="127" dirty="0" err="1" smtClean="0">
                <a:solidFill>
                  <a:srgbClr val="000000"/>
                </a:solidFill>
                <a:latin typeface="Glacial Indifference"/>
              </a:rPr>
              <a:t>методы</a:t>
            </a:r>
            <a:r>
              <a:rPr lang="en-US" sz="2400" spc="127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spc="127" dirty="0">
                <a:solidFill>
                  <a:srgbClr val="000000"/>
                </a:solidFill>
                <a:latin typeface="Glacial Indifference"/>
              </a:rPr>
              <a:t>и </a:t>
            </a:r>
            <a:r>
              <a:rPr lang="en-US" sz="2400" spc="127" dirty="0" err="1">
                <a:solidFill>
                  <a:srgbClr val="000000"/>
                </a:solidFill>
                <a:latin typeface="Glacial Indifference"/>
              </a:rPr>
              <a:t>инструменты</a:t>
            </a:r>
            <a:r>
              <a:rPr lang="en-US" sz="2400" spc="127" dirty="0">
                <a:solidFill>
                  <a:srgbClr val="000000"/>
                </a:solidFill>
                <a:latin typeface="Glacial Indifference"/>
              </a:rPr>
              <a:t>» </a:t>
            </a:r>
            <a:endParaRPr lang="en-US" sz="2400" spc="127" dirty="0" smtClean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3600"/>
              </a:lnSpc>
            </a:pPr>
            <a:r>
              <a:rPr lang="en-US" sz="2400" spc="127" dirty="0" smtClean="0">
                <a:solidFill>
                  <a:srgbClr val="000000"/>
                </a:solidFill>
                <a:latin typeface="Glacial Indifference"/>
              </a:rPr>
              <a:t>(</a:t>
            </a:r>
            <a:r>
              <a:rPr lang="en-US" sz="2400" spc="127" dirty="0">
                <a:solidFill>
                  <a:srgbClr val="000000"/>
                </a:solidFill>
                <a:latin typeface="Glacial Indifference"/>
              </a:rPr>
              <a:t>07-08.11.2019)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72277" y="385696"/>
            <a:ext cx="15626057" cy="72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Montserrat Classic Bold"/>
              </a:rPr>
              <a:t>ПОДДЕРЖКА НАУЧНОЙ ДЕЯТЕЛЬНОСТИ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2277" y="1566272"/>
            <a:ext cx="12471125" cy="63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>
                <a:solidFill>
                  <a:srgbClr val="2255FF"/>
                </a:solidFill>
                <a:latin typeface="Montserrat Classic Bold"/>
              </a:rPr>
              <a:t>СЕМИНАРЫ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39629" y="5057775"/>
            <a:ext cx="9984772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2"/>
              </a:lnSpc>
            </a:pPr>
            <a:r>
              <a:rPr lang="en-US" sz="2400" dirty="0" err="1" smtClean="0">
                <a:solidFill>
                  <a:srgbClr val="17161C"/>
                </a:solidFill>
                <a:latin typeface="Glacial Indifference" charset="0"/>
              </a:rPr>
              <a:t>Семинар</a:t>
            </a:r>
            <a:r>
              <a:rPr lang="en-US" sz="2400" dirty="0" smtClean="0">
                <a:solidFill>
                  <a:srgbClr val="17161C"/>
                </a:solidFill>
                <a:latin typeface="Glacial Indifference" charset="0"/>
              </a:rPr>
              <a:t> </a:t>
            </a:r>
            <a:r>
              <a:rPr lang="en-US" sz="2400" dirty="0" err="1" smtClean="0">
                <a:solidFill>
                  <a:srgbClr val="17161C"/>
                </a:solidFill>
                <a:latin typeface="Glacial Indifference" charset="0"/>
              </a:rPr>
              <a:t>по</a:t>
            </a:r>
            <a:r>
              <a:rPr lang="en-US" sz="2400" dirty="0" smtClean="0">
                <a:solidFill>
                  <a:srgbClr val="17161C"/>
                </a:solidFill>
                <a:latin typeface="Glacial Indifference" charset="0"/>
              </a:rPr>
              <a:t> </a:t>
            </a:r>
            <a:r>
              <a:rPr lang="en-US" sz="2400" dirty="0" err="1" smtClean="0">
                <a:solidFill>
                  <a:srgbClr val="17161C"/>
                </a:solidFill>
                <a:latin typeface="Glacial Indifference" charset="0"/>
              </a:rPr>
              <a:t>прикладной</a:t>
            </a:r>
            <a:r>
              <a:rPr lang="en-US" sz="2400" dirty="0" smtClean="0">
                <a:solidFill>
                  <a:srgbClr val="17161C"/>
                </a:solidFill>
                <a:latin typeface="Glacial Indifference" charset="0"/>
              </a:rPr>
              <a:t> </a:t>
            </a:r>
            <a:r>
              <a:rPr lang="en-US" sz="2400" dirty="0" err="1" smtClean="0">
                <a:solidFill>
                  <a:srgbClr val="17161C"/>
                </a:solidFill>
                <a:latin typeface="Glacial Indifference" charset="0"/>
              </a:rPr>
              <a:t>научно-исследовательской</a:t>
            </a:r>
            <a:r>
              <a:rPr lang="en-US" sz="2400" dirty="0" smtClean="0">
                <a:solidFill>
                  <a:srgbClr val="17161C"/>
                </a:solidFill>
                <a:latin typeface="Glacial Indifference" charset="0"/>
              </a:rPr>
              <a:t> </a:t>
            </a:r>
            <a:r>
              <a:rPr lang="en-US" sz="2400" dirty="0" err="1" smtClean="0">
                <a:solidFill>
                  <a:srgbClr val="17161C"/>
                </a:solidFill>
                <a:latin typeface="Glacial Indifference" charset="0"/>
              </a:rPr>
              <a:t>работе</a:t>
            </a:r>
            <a:r>
              <a:rPr lang="en-US" sz="2400" dirty="0" smtClean="0">
                <a:solidFill>
                  <a:srgbClr val="17161C"/>
                </a:solidFill>
                <a:latin typeface="Glacial Indifference" charset="0"/>
              </a:rPr>
              <a:t> </a:t>
            </a:r>
            <a:r>
              <a:rPr lang="en-US" sz="2400" dirty="0" smtClean="0">
                <a:solidFill>
                  <a:srgbClr val="17161C"/>
                </a:solidFill>
                <a:latin typeface="Glacial Indifference" charset="0"/>
              </a:rPr>
              <a:t>с </a:t>
            </a:r>
            <a:r>
              <a:rPr lang="en-US" sz="2400" dirty="0" err="1" smtClean="0">
                <a:solidFill>
                  <a:srgbClr val="17161C"/>
                </a:solidFill>
                <a:latin typeface="Glacial Indifference" charset="0"/>
              </a:rPr>
              <a:t>Дирекцией</a:t>
            </a:r>
            <a:r>
              <a:rPr lang="en-US" sz="2400" dirty="0" smtClean="0">
                <a:solidFill>
                  <a:srgbClr val="17161C"/>
                </a:solidFill>
                <a:latin typeface="Glacial Indifference" charset="0"/>
              </a:rPr>
              <a:t> НИР и </a:t>
            </a:r>
            <a:r>
              <a:rPr lang="en-US" sz="2400" dirty="0" err="1" smtClean="0">
                <a:solidFill>
                  <a:srgbClr val="17161C"/>
                </a:solidFill>
                <a:latin typeface="Glacial Indifference" charset="0"/>
              </a:rPr>
              <a:t>Научным</a:t>
            </a:r>
            <a:r>
              <a:rPr lang="en-US" sz="2400" dirty="0" smtClean="0">
                <a:solidFill>
                  <a:srgbClr val="17161C"/>
                </a:solidFill>
                <a:latin typeface="Glacial Indifference" charset="0"/>
              </a:rPr>
              <a:t> </a:t>
            </a:r>
            <a:r>
              <a:rPr lang="en-US" sz="2400" dirty="0" err="1" smtClean="0">
                <a:solidFill>
                  <a:srgbClr val="17161C"/>
                </a:solidFill>
                <a:latin typeface="Glacial Indifference" charset="0"/>
              </a:rPr>
              <a:t>фондом</a:t>
            </a:r>
            <a:endParaRPr lang="en-US" sz="2400" dirty="0" smtClean="0">
              <a:solidFill>
                <a:srgbClr val="17161C"/>
              </a:solidFill>
              <a:latin typeface="Glacial Indifference" charset="0"/>
            </a:endParaRPr>
          </a:p>
          <a:p>
            <a:pPr>
              <a:lnSpc>
                <a:spcPts val="3422"/>
              </a:lnSpc>
            </a:pPr>
            <a:r>
              <a:rPr lang="en-US" sz="2400" dirty="0" smtClean="0">
                <a:solidFill>
                  <a:srgbClr val="17161C"/>
                </a:solidFill>
                <a:latin typeface="Glacial Indifference" charset="0"/>
              </a:rPr>
              <a:t>(28-29.03.2019</a:t>
            </a:r>
            <a:r>
              <a:rPr lang="en-US" sz="2400" dirty="0" smtClean="0">
                <a:solidFill>
                  <a:srgbClr val="17161C"/>
                </a:solidFill>
                <a:latin typeface="Glacial Indifference" charset="0"/>
              </a:rPr>
              <a:t>)</a:t>
            </a:r>
            <a:endParaRPr lang="en-US" sz="2400" dirty="0" smtClean="0">
              <a:solidFill>
                <a:srgbClr val="17161C"/>
              </a:solidFill>
              <a:latin typeface="Glacial Indifference" charset="0"/>
            </a:endParaRPr>
          </a:p>
          <a:p>
            <a:pPr>
              <a:lnSpc>
                <a:spcPts val="3600"/>
              </a:lnSpc>
            </a:pPr>
            <a:endParaRPr lang="en-US" sz="2400" spc="127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39629" y="7652150"/>
            <a:ext cx="14349186" cy="731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2"/>
              </a:lnSpc>
            </a:pPr>
            <a:r>
              <a:rPr lang="en-US" sz="2400">
                <a:solidFill>
                  <a:srgbClr val="17161C"/>
                </a:solidFill>
                <a:latin typeface="Glacial Indifference"/>
              </a:rPr>
              <a:t>Серия семинаров Clarivate Analytics и Центра академического письма:</a:t>
            </a:r>
          </a:p>
          <a:p>
            <a:pPr>
              <a:lnSpc>
                <a:spcPts val="2832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6096754" y="7843418"/>
            <a:ext cx="11371332" cy="180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2"/>
              </a:lnSpc>
            </a:pPr>
            <a:endParaRPr/>
          </a:p>
          <a:p>
            <a:pPr marL="396240" lvl="1" indent="-198120">
              <a:lnSpc>
                <a:spcPts val="2832"/>
              </a:lnSpc>
              <a:buFont typeface="Arial"/>
              <a:buChar char="•"/>
            </a:pPr>
            <a:r>
              <a:rPr lang="en-US" sz="2400">
                <a:solidFill>
                  <a:srgbClr val="17161C"/>
                </a:solidFill>
                <a:latin typeface="Glacial Indifference"/>
              </a:rPr>
              <a:t>Семинар «Как подобрать журнал Web of Science для публикации исследования?» (28.03.2019); </a:t>
            </a:r>
          </a:p>
          <a:p>
            <a:pPr marL="396240" lvl="1" indent="-198120">
              <a:lnSpc>
                <a:spcPts val="2832"/>
              </a:lnSpc>
              <a:buFont typeface="Arial"/>
              <a:buChar char="•"/>
            </a:pPr>
            <a:r>
              <a:rPr lang="en-US" sz="2400">
                <a:solidFill>
                  <a:srgbClr val="17161C"/>
                </a:solidFill>
                <a:latin typeface="Glacial Indifference"/>
              </a:rPr>
              <a:t>Семинар "Grant Application Writing. 5 шагов подготовки заявки на грант" (28.03.2019)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25947" y="3914775"/>
            <a:ext cx="468648" cy="146213"/>
          </a:xfrm>
          <a:prstGeom prst="rect">
            <a:avLst/>
          </a:prstGeom>
          <a:solidFill>
            <a:srgbClr val="2255FF"/>
          </a:solidFill>
        </p:spPr>
      </p:sp>
      <p:sp>
        <p:nvSpPr>
          <p:cNvPr id="3" name="AutoShape 3"/>
          <p:cNvSpPr/>
          <p:nvPr/>
        </p:nvSpPr>
        <p:spPr>
          <a:xfrm>
            <a:off x="1125947" y="5724525"/>
            <a:ext cx="468648" cy="146213"/>
          </a:xfrm>
          <a:prstGeom prst="rect">
            <a:avLst/>
          </a:prstGeom>
          <a:solidFill>
            <a:srgbClr val="2255FF"/>
          </a:solidFill>
        </p:spPr>
      </p:sp>
      <p:sp>
        <p:nvSpPr>
          <p:cNvPr id="4" name="AutoShape 4"/>
          <p:cNvSpPr/>
          <p:nvPr/>
        </p:nvSpPr>
        <p:spPr>
          <a:xfrm>
            <a:off x="0" y="0"/>
            <a:ext cx="3043091" cy="10287000"/>
          </a:xfrm>
          <a:prstGeom prst="rect">
            <a:avLst/>
          </a:prstGeom>
          <a:solidFill>
            <a:srgbClr val="2255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 t="3738" b="13546"/>
          <a:stretch>
            <a:fillRect/>
          </a:stretch>
        </p:blipFill>
        <p:spPr>
          <a:xfrm>
            <a:off x="1603652" y="2714466"/>
            <a:ext cx="4077936" cy="22498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 b="16950"/>
          <a:stretch>
            <a:fillRect/>
          </a:stretch>
        </p:blipFill>
        <p:spPr>
          <a:xfrm>
            <a:off x="1603652" y="5162550"/>
            <a:ext cx="4077936" cy="22589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 t="5143" b="12703"/>
          <a:stretch>
            <a:fillRect/>
          </a:stretch>
        </p:blipFill>
        <p:spPr>
          <a:xfrm>
            <a:off x="1603652" y="7661675"/>
            <a:ext cx="4077936" cy="223455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372277" y="1510231"/>
            <a:ext cx="12471125" cy="63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>
                <a:solidFill>
                  <a:srgbClr val="2255FF"/>
                </a:solidFill>
                <a:latin typeface="Montserrat Classic Bold"/>
              </a:rPr>
              <a:t>ВОРКШОПЫ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15013" y="2704941"/>
            <a:ext cx="10530220" cy="108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2"/>
              </a:lnSpc>
            </a:pPr>
            <a:r>
              <a:rPr lang="en-US" sz="2400">
                <a:solidFill>
                  <a:srgbClr val="17161C"/>
                </a:solidFill>
                <a:latin typeface="Glacial Indifference"/>
              </a:rPr>
              <a:t>Пятый международный воркшоп по экспериментальной экономике и машинному обучению (Fifth International Workshop on Experimental Economics and Machine Learning, EEML 2019) (25.09.2019)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15013" y="5153025"/>
            <a:ext cx="8876703" cy="731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2"/>
              </a:lnSpc>
            </a:pPr>
            <a:r>
              <a:rPr lang="en-US" sz="2400">
                <a:solidFill>
                  <a:srgbClr val="17161C"/>
                </a:solidFill>
                <a:latin typeface="Glacial Indifference"/>
              </a:rPr>
              <a:t>«Цифровые технологии для современной неврологии» (07-08.12.2019)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15013" y="7652150"/>
            <a:ext cx="11144287" cy="108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2"/>
              </a:lnSpc>
            </a:pPr>
            <a:r>
              <a:rPr lang="en-US" sz="2400">
                <a:solidFill>
                  <a:srgbClr val="17161C"/>
                </a:solidFill>
                <a:latin typeface="Glacial Indifference"/>
              </a:rPr>
              <a:t>Работа научной комиссии, рассмотрение заявок на академическую мобильность, поддержку приоритетных направлений, научных мероприятий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72277" y="385696"/>
            <a:ext cx="13887023" cy="72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799">
                <a:solidFill>
                  <a:srgbClr val="000000"/>
                </a:solidFill>
                <a:latin typeface="Montserrat Classic Bold"/>
              </a:rPr>
              <a:t>ПОДДЕРЖКА НАУЧНОЙ ДЕЯТЕЛЬНОСТИ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278185" y="2679435"/>
            <a:ext cx="4808239" cy="773119"/>
          </a:xfrm>
          <a:prstGeom prst="rect">
            <a:avLst/>
          </a:prstGeom>
          <a:solidFill>
            <a:srgbClr val="2255FF">
              <a:alpha val="33725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028700" y="3740133"/>
            <a:ext cx="16230600" cy="861711"/>
          </a:xfrm>
          <a:prstGeom prst="rect">
            <a:avLst/>
          </a:prstGeom>
          <a:solidFill>
            <a:srgbClr val="191919">
              <a:alpha val="980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1028700" y="4787460"/>
            <a:ext cx="16230600" cy="861711"/>
          </a:xfrm>
          <a:prstGeom prst="rect">
            <a:avLst/>
          </a:prstGeom>
          <a:solidFill>
            <a:srgbClr val="191919">
              <a:alpha val="9803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1028700" y="5834787"/>
            <a:ext cx="16230600" cy="861711"/>
          </a:xfrm>
          <a:prstGeom prst="rect">
            <a:avLst/>
          </a:prstGeom>
          <a:solidFill>
            <a:srgbClr val="191919">
              <a:alpha val="9803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028700" y="6853539"/>
            <a:ext cx="16230600" cy="861711"/>
          </a:xfrm>
          <a:prstGeom prst="rect">
            <a:avLst/>
          </a:prstGeom>
          <a:solidFill>
            <a:srgbClr val="191919">
              <a:alpha val="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7278185" y="1906315"/>
            <a:ext cx="4808239" cy="773119"/>
          </a:xfrm>
          <a:prstGeom prst="rect">
            <a:avLst/>
          </a:prstGeom>
          <a:solidFill>
            <a:srgbClr val="2255FF"/>
          </a:solidFill>
        </p:spPr>
      </p:sp>
      <p:sp>
        <p:nvSpPr>
          <p:cNvPr id="8" name="AutoShape 8"/>
          <p:cNvSpPr/>
          <p:nvPr/>
        </p:nvSpPr>
        <p:spPr>
          <a:xfrm>
            <a:off x="1028700" y="7835037"/>
            <a:ext cx="16230600" cy="861711"/>
          </a:xfrm>
          <a:prstGeom prst="rect">
            <a:avLst/>
          </a:prstGeom>
          <a:solidFill>
            <a:srgbClr val="191919">
              <a:alpha val="9803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1028700" y="8853789"/>
            <a:ext cx="16230600" cy="861711"/>
          </a:xfrm>
          <a:prstGeom prst="rect">
            <a:avLst/>
          </a:prstGeom>
          <a:solidFill>
            <a:srgbClr val="191919">
              <a:alpha val="9803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12451061" y="2679435"/>
            <a:ext cx="4808239" cy="773119"/>
          </a:xfrm>
          <a:prstGeom prst="rect">
            <a:avLst/>
          </a:prstGeom>
          <a:solidFill>
            <a:srgbClr val="2255FF">
              <a:alpha val="33725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12451061" y="1906315"/>
            <a:ext cx="4808239" cy="773119"/>
          </a:xfrm>
          <a:prstGeom prst="rect">
            <a:avLst/>
          </a:prstGeom>
          <a:solidFill>
            <a:srgbClr val="2255FF"/>
          </a:solidFill>
        </p:spPr>
      </p:sp>
      <p:sp>
        <p:nvSpPr>
          <p:cNvPr id="12" name="TextBox 12"/>
          <p:cNvSpPr txBox="1"/>
          <p:nvPr/>
        </p:nvSpPr>
        <p:spPr>
          <a:xfrm>
            <a:off x="1411277" y="3944294"/>
            <a:ext cx="4543247" cy="3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105">
                <a:solidFill>
                  <a:srgbClr val="191919"/>
                </a:solidFill>
                <a:latin typeface="Glacial Indifference Bold"/>
              </a:rPr>
              <a:t>общее число публикаций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1277" y="4991621"/>
            <a:ext cx="3285947" cy="3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105">
                <a:solidFill>
                  <a:srgbClr val="191919"/>
                </a:solidFill>
                <a:latin typeface="Glacial Indifference Bold"/>
              </a:rPr>
              <a:t>статей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11277" y="6038948"/>
            <a:ext cx="3285947" cy="3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105">
                <a:solidFill>
                  <a:srgbClr val="191919"/>
                </a:solidFill>
                <a:latin typeface="Glacial Indifference Bold"/>
              </a:rPr>
              <a:t>трудов конференций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11277" y="6857674"/>
            <a:ext cx="5495747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105">
                <a:solidFill>
                  <a:srgbClr val="191919"/>
                </a:solidFill>
                <a:latin typeface="Glacial Indifference Bold"/>
              </a:rPr>
              <a:t>доля публикаций в зарубежных журналах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1028700"/>
            <a:ext cx="14025857" cy="72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799">
                <a:solidFill>
                  <a:srgbClr val="2D2F34"/>
                </a:solidFill>
                <a:latin typeface="Montserrat Classic Bold"/>
              </a:rPr>
              <a:t>ПУБЛИКАЦИИ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78185" y="1956631"/>
            <a:ext cx="4808239" cy="634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Montserrat Classic"/>
              </a:rPr>
              <a:t>SCOPUS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11277" y="8039198"/>
            <a:ext cx="3285947" cy="3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105">
                <a:solidFill>
                  <a:srgbClr val="191919"/>
                </a:solidFill>
                <a:latin typeface="Glacial Indifference Bold"/>
              </a:rPr>
              <a:t>число цитирований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11277" y="8857924"/>
            <a:ext cx="5114747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105">
                <a:solidFill>
                  <a:srgbClr val="191919"/>
                </a:solidFill>
                <a:latin typeface="Glacial Indifference Bold"/>
              </a:rPr>
              <a:t>публикаций с внешними соавторами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278185" y="2768053"/>
            <a:ext cx="4808239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spc="140">
                <a:solidFill>
                  <a:srgbClr val="191919"/>
                </a:solidFill>
                <a:latin typeface="Glacial Indifference Bold"/>
              </a:rPr>
              <a:t>2018-2019 гг.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451061" y="1956631"/>
            <a:ext cx="4808239" cy="634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Montserrat Classic"/>
              </a:rPr>
              <a:t>WOS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451061" y="2768053"/>
            <a:ext cx="4808239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spc="140">
                <a:solidFill>
                  <a:srgbClr val="191919"/>
                </a:solidFill>
                <a:latin typeface="Glacial Indifference Bold"/>
              </a:rPr>
              <a:t>2018-2019 гг.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278185" y="3876667"/>
            <a:ext cx="4808239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spc="140">
                <a:solidFill>
                  <a:srgbClr val="191919"/>
                </a:solidFill>
                <a:latin typeface="Glacial Indifference Bold"/>
              </a:rPr>
              <a:t>80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278185" y="4923993"/>
            <a:ext cx="4808239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spc="140">
                <a:solidFill>
                  <a:srgbClr val="191919"/>
                </a:solidFill>
                <a:latin typeface="Glacial Indifference Bold"/>
              </a:rPr>
              <a:t>64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278185" y="5971320"/>
            <a:ext cx="4808239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spc="140">
                <a:solidFill>
                  <a:srgbClr val="191919"/>
                </a:solidFill>
                <a:latin typeface="Glacial Indifference Bold"/>
              </a:rPr>
              <a:t>14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278185" y="6990072"/>
            <a:ext cx="4808239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spc="140">
                <a:solidFill>
                  <a:srgbClr val="191919"/>
                </a:solidFill>
                <a:latin typeface="Glacial Indifference Bold"/>
              </a:rPr>
              <a:t>75%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278185" y="8020148"/>
            <a:ext cx="4808239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spc="140">
                <a:solidFill>
                  <a:srgbClr val="191919"/>
                </a:solidFill>
                <a:latin typeface="Glacial Indifference Bold"/>
              </a:rPr>
              <a:t>55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78185" y="8990322"/>
            <a:ext cx="4808239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spc="140">
                <a:solidFill>
                  <a:srgbClr val="191919"/>
                </a:solidFill>
                <a:latin typeface="Glacial Indifference Bold"/>
              </a:rPr>
              <a:t>38%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451061" y="3845348"/>
            <a:ext cx="4808239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spc="140">
                <a:solidFill>
                  <a:srgbClr val="191919"/>
                </a:solidFill>
                <a:latin typeface="Glacial Indifference Bold"/>
              </a:rPr>
              <a:t>32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451061" y="4892675"/>
            <a:ext cx="4808239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spc="140">
                <a:solidFill>
                  <a:srgbClr val="191919"/>
                </a:solidFill>
                <a:latin typeface="Glacial Indifference Bold"/>
              </a:rPr>
              <a:t>28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451061" y="5940002"/>
            <a:ext cx="4808239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spc="140">
                <a:solidFill>
                  <a:srgbClr val="191919"/>
                </a:solidFill>
                <a:latin typeface="Glacial Indifference Bold"/>
              </a:rPr>
              <a:t>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451061" y="6958753"/>
            <a:ext cx="4808239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spc="140">
                <a:solidFill>
                  <a:srgbClr val="191919"/>
                </a:solidFill>
                <a:latin typeface="Glacial Indifference Bold"/>
              </a:rPr>
              <a:t>100%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451061" y="7988829"/>
            <a:ext cx="4808239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spc="140">
                <a:solidFill>
                  <a:srgbClr val="191919"/>
                </a:solidFill>
                <a:latin typeface="Glacial Indifference Bold"/>
              </a:rPr>
              <a:t>49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451061" y="8959003"/>
            <a:ext cx="4808239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spc="140">
                <a:solidFill>
                  <a:srgbClr val="191919"/>
                </a:solidFill>
                <a:latin typeface="Glacial Indifference Bold"/>
              </a:rPr>
              <a:t>53,5%</a:t>
            </a:r>
          </a:p>
        </p:txBody>
      </p:sp>
      <p:sp>
        <p:nvSpPr>
          <p:cNvPr id="35" name="AutoShape 35"/>
          <p:cNvSpPr/>
          <p:nvPr/>
        </p:nvSpPr>
        <p:spPr>
          <a:xfrm rot="-5400000">
            <a:off x="3645515" y="6223689"/>
            <a:ext cx="7318414" cy="53075"/>
          </a:xfrm>
          <a:prstGeom prst="rect">
            <a:avLst/>
          </a:prstGeom>
          <a:solidFill>
            <a:srgbClr val="2255FF"/>
          </a:solidFill>
        </p:spPr>
      </p:sp>
      <p:sp>
        <p:nvSpPr>
          <p:cNvPr id="36" name="AutoShape 36"/>
          <p:cNvSpPr/>
          <p:nvPr/>
        </p:nvSpPr>
        <p:spPr>
          <a:xfrm rot="-5400000">
            <a:off x="8400679" y="6239105"/>
            <a:ext cx="7318414" cy="53075"/>
          </a:xfrm>
          <a:prstGeom prst="rect">
            <a:avLst/>
          </a:prstGeom>
          <a:solidFill>
            <a:srgbClr val="2255FF"/>
          </a:solidFill>
        </p:spPr>
      </p:sp>
      <p:sp>
        <p:nvSpPr>
          <p:cNvPr id="37" name="AutoShape 37"/>
          <p:cNvSpPr/>
          <p:nvPr/>
        </p:nvSpPr>
        <p:spPr>
          <a:xfrm rot="-5400000">
            <a:off x="8818392" y="6208273"/>
            <a:ext cx="7318414" cy="53075"/>
          </a:xfrm>
          <a:prstGeom prst="rect">
            <a:avLst/>
          </a:prstGeom>
          <a:solidFill>
            <a:srgbClr val="2255FF"/>
          </a:solidFill>
        </p:spPr>
      </p:sp>
      <p:sp>
        <p:nvSpPr>
          <p:cNvPr id="38" name="AutoShape 38"/>
          <p:cNvSpPr/>
          <p:nvPr/>
        </p:nvSpPr>
        <p:spPr>
          <a:xfrm rot="-5400000">
            <a:off x="13573555" y="6223689"/>
            <a:ext cx="7318414" cy="53075"/>
          </a:xfrm>
          <a:prstGeom prst="rect">
            <a:avLst/>
          </a:prstGeom>
          <a:solidFill>
            <a:srgbClr val="2255FF"/>
          </a:solidFill>
        </p:spPr>
      </p:sp>
      <p:sp>
        <p:nvSpPr>
          <p:cNvPr id="39" name="AutoShape 39"/>
          <p:cNvSpPr/>
          <p:nvPr/>
        </p:nvSpPr>
        <p:spPr>
          <a:xfrm>
            <a:off x="7278185" y="9898312"/>
            <a:ext cx="4808239" cy="53075"/>
          </a:xfrm>
          <a:prstGeom prst="rect">
            <a:avLst/>
          </a:prstGeom>
          <a:solidFill>
            <a:srgbClr val="2255FF"/>
          </a:solidFill>
        </p:spPr>
      </p:sp>
      <p:sp>
        <p:nvSpPr>
          <p:cNvPr id="40" name="AutoShape 40"/>
          <p:cNvSpPr/>
          <p:nvPr/>
        </p:nvSpPr>
        <p:spPr>
          <a:xfrm>
            <a:off x="12451061" y="9882896"/>
            <a:ext cx="4808239" cy="53075"/>
          </a:xfrm>
          <a:prstGeom prst="rect">
            <a:avLst/>
          </a:prstGeom>
          <a:solidFill>
            <a:srgbClr val="2255FF"/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05710" y="578318"/>
            <a:ext cx="9653590" cy="1170120"/>
          </a:xfrm>
          <a:prstGeom prst="rect">
            <a:avLst/>
          </a:prstGeom>
          <a:solidFill>
            <a:srgbClr val="2255FF"/>
          </a:solidFill>
        </p:spPr>
      </p:sp>
      <p:sp>
        <p:nvSpPr>
          <p:cNvPr id="3" name="AutoShape 3"/>
          <p:cNvSpPr/>
          <p:nvPr/>
        </p:nvSpPr>
        <p:spPr>
          <a:xfrm>
            <a:off x="7605710" y="4992759"/>
            <a:ext cx="9653590" cy="1170120"/>
          </a:xfrm>
          <a:prstGeom prst="rect">
            <a:avLst/>
          </a:prstGeom>
          <a:solidFill>
            <a:srgbClr val="2255FF"/>
          </a:solidFill>
        </p:spPr>
      </p:sp>
      <p:sp>
        <p:nvSpPr>
          <p:cNvPr id="4" name="TextBox 4"/>
          <p:cNvSpPr txBox="1"/>
          <p:nvPr/>
        </p:nvSpPr>
        <p:spPr>
          <a:xfrm>
            <a:off x="961782" y="704850"/>
            <a:ext cx="5512110" cy="91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36"/>
              </a:lnSpc>
            </a:pPr>
            <a:r>
              <a:rPr lang="en-US" sz="5600" spc="162">
                <a:solidFill>
                  <a:srgbClr val="000000"/>
                </a:solidFill>
                <a:latin typeface="Montserrat Classic Bold"/>
              </a:rPr>
              <a:t>ГРАНТЫ 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467292" y="988334"/>
            <a:ext cx="3138418" cy="350089"/>
            <a:chOff x="0" y="0"/>
            <a:chExt cx="3848158" cy="429260"/>
          </a:xfrm>
        </p:grpSpPr>
        <p:sp>
          <p:nvSpPr>
            <p:cNvPr id="6" name="Freeform 6"/>
            <p:cNvSpPr/>
            <p:nvPr/>
          </p:nvSpPr>
          <p:spPr>
            <a:xfrm>
              <a:off x="0" y="-5080"/>
              <a:ext cx="3848159" cy="434340"/>
            </a:xfrm>
            <a:custGeom>
              <a:avLst/>
              <a:gdLst/>
              <a:ahLst/>
              <a:cxnLst/>
              <a:rect l="l" t="t" r="r" b="b"/>
              <a:pathLst>
                <a:path w="3848159" h="434340">
                  <a:moveTo>
                    <a:pt x="3830378" y="187960"/>
                  </a:moveTo>
                  <a:lnTo>
                    <a:pt x="3568758" y="11430"/>
                  </a:lnTo>
                  <a:cubicBezTo>
                    <a:pt x="3550978" y="0"/>
                    <a:pt x="3528118" y="3810"/>
                    <a:pt x="3515418" y="21590"/>
                  </a:cubicBezTo>
                  <a:cubicBezTo>
                    <a:pt x="3503988" y="39370"/>
                    <a:pt x="3507798" y="62230"/>
                    <a:pt x="3525578" y="74930"/>
                  </a:cubicBezTo>
                  <a:lnTo>
                    <a:pt x="3684328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84328" y="257810"/>
                  </a:lnTo>
                  <a:lnTo>
                    <a:pt x="3525578" y="364490"/>
                  </a:lnTo>
                  <a:cubicBezTo>
                    <a:pt x="3507798" y="375920"/>
                    <a:pt x="3503988" y="400050"/>
                    <a:pt x="3515418" y="417830"/>
                  </a:cubicBezTo>
                  <a:cubicBezTo>
                    <a:pt x="3523038" y="429260"/>
                    <a:pt x="3534468" y="434340"/>
                    <a:pt x="3547168" y="434340"/>
                  </a:cubicBezTo>
                  <a:cubicBezTo>
                    <a:pt x="3554788" y="434340"/>
                    <a:pt x="3562409" y="431800"/>
                    <a:pt x="3568759" y="427990"/>
                  </a:cubicBezTo>
                  <a:lnTo>
                    <a:pt x="3831648" y="251460"/>
                  </a:lnTo>
                  <a:cubicBezTo>
                    <a:pt x="3841809" y="243840"/>
                    <a:pt x="3848159" y="232410"/>
                    <a:pt x="3848159" y="219710"/>
                  </a:cubicBezTo>
                  <a:cubicBezTo>
                    <a:pt x="3848159" y="207010"/>
                    <a:pt x="3841809" y="195580"/>
                    <a:pt x="3830378" y="187960"/>
                  </a:cubicBezTo>
                  <a:close/>
                </a:path>
              </a:pathLst>
            </a:custGeom>
            <a:solidFill>
              <a:srgbClr val="2255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473892" y="5402775"/>
            <a:ext cx="1131818" cy="350089"/>
            <a:chOff x="0" y="0"/>
            <a:chExt cx="1387774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387774" cy="434340"/>
            </a:xfrm>
            <a:custGeom>
              <a:avLst/>
              <a:gdLst/>
              <a:ahLst/>
              <a:cxnLst/>
              <a:rect l="l" t="t" r="r" b="b"/>
              <a:pathLst>
                <a:path w="1387774" h="434340">
                  <a:moveTo>
                    <a:pt x="1369994" y="187960"/>
                  </a:moveTo>
                  <a:lnTo>
                    <a:pt x="1108374" y="11430"/>
                  </a:lnTo>
                  <a:cubicBezTo>
                    <a:pt x="1090594" y="0"/>
                    <a:pt x="1067734" y="3810"/>
                    <a:pt x="1055034" y="21590"/>
                  </a:cubicBezTo>
                  <a:cubicBezTo>
                    <a:pt x="1043604" y="39370"/>
                    <a:pt x="1047414" y="62230"/>
                    <a:pt x="1065194" y="74930"/>
                  </a:cubicBezTo>
                  <a:lnTo>
                    <a:pt x="1223944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223944" y="257810"/>
                  </a:lnTo>
                  <a:lnTo>
                    <a:pt x="1065194" y="364490"/>
                  </a:lnTo>
                  <a:cubicBezTo>
                    <a:pt x="1047414" y="375920"/>
                    <a:pt x="1043604" y="400050"/>
                    <a:pt x="1055034" y="417830"/>
                  </a:cubicBezTo>
                  <a:cubicBezTo>
                    <a:pt x="1062654" y="429260"/>
                    <a:pt x="1074084" y="434340"/>
                    <a:pt x="1086784" y="434340"/>
                  </a:cubicBezTo>
                  <a:cubicBezTo>
                    <a:pt x="1094404" y="434340"/>
                    <a:pt x="1102024" y="431800"/>
                    <a:pt x="1108374" y="427990"/>
                  </a:cubicBezTo>
                  <a:lnTo>
                    <a:pt x="1371264" y="251460"/>
                  </a:lnTo>
                  <a:cubicBezTo>
                    <a:pt x="1381424" y="243840"/>
                    <a:pt x="1387774" y="232410"/>
                    <a:pt x="1387774" y="219710"/>
                  </a:cubicBezTo>
                  <a:cubicBezTo>
                    <a:pt x="1387774" y="207010"/>
                    <a:pt x="1381424" y="195580"/>
                    <a:pt x="1369994" y="187960"/>
                  </a:cubicBezTo>
                  <a:close/>
                </a:path>
              </a:pathLst>
            </a:custGeom>
            <a:solidFill>
              <a:srgbClr val="2255FF"/>
            </a:solidFill>
          </p:spPr>
        </p:sp>
      </p:grpSp>
      <p:sp>
        <p:nvSpPr>
          <p:cNvPr id="9" name="AutoShape 9"/>
          <p:cNvSpPr/>
          <p:nvPr/>
        </p:nvSpPr>
        <p:spPr>
          <a:xfrm rot="-5400000">
            <a:off x="4266797" y="3347838"/>
            <a:ext cx="4467264" cy="53075"/>
          </a:xfrm>
          <a:prstGeom prst="rect">
            <a:avLst/>
          </a:prstGeom>
          <a:solidFill>
            <a:srgbClr val="2255FF"/>
          </a:solidFill>
        </p:spPr>
      </p:sp>
      <p:sp>
        <p:nvSpPr>
          <p:cNvPr id="10" name="TextBox 10"/>
          <p:cNvSpPr txBox="1"/>
          <p:nvPr/>
        </p:nvSpPr>
        <p:spPr>
          <a:xfrm>
            <a:off x="8103621" y="762089"/>
            <a:ext cx="8203925" cy="716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Carlito Bold"/>
              </a:rPr>
              <a:t>ГРАНТЫ РНФ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03621" y="5010150"/>
            <a:ext cx="8623025" cy="873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4"/>
              </a:lnSpc>
            </a:pPr>
            <a:endParaRPr/>
          </a:p>
          <a:p>
            <a:pPr>
              <a:lnSpc>
                <a:spcPts val="5040"/>
              </a:lnSpc>
            </a:pPr>
            <a:r>
              <a:rPr lang="en-US" sz="1303">
                <a:solidFill>
                  <a:srgbClr val="FFFFFF"/>
                </a:solidFill>
                <a:latin typeface="Arimo Bold"/>
              </a:rPr>
              <a:t> </a:t>
            </a:r>
            <a:r>
              <a:rPr lang="en-US" sz="4200">
                <a:solidFill>
                  <a:srgbClr val="FFFFFF"/>
                </a:solidFill>
                <a:latin typeface="Carlito Bold"/>
              </a:rPr>
              <a:t>ГРАНТЫ РФФИ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05710" y="2000733"/>
            <a:ext cx="9675447" cy="1257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>
              <a:lnSpc>
                <a:spcPts val="3304"/>
              </a:lnSpc>
              <a:buFont typeface="Arial"/>
              <a:buChar char="•"/>
            </a:pP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«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Конкурентоспособность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 и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опережающее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развитие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российского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бизнеса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на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основе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интеллектуальных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ресурсов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», 2018-2020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гг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. (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рук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.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А.Барахас</a:t>
            </a:r>
            <a:r>
              <a:rPr lang="en-US" sz="2800" dirty="0" smtClean="0">
                <a:solidFill>
                  <a:srgbClr val="17161C"/>
                </a:solidFill>
                <a:latin typeface="Glacial Indifference"/>
              </a:rPr>
              <a:t>)</a:t>
            </a:r>
            <a:endParaRPr lang="en-US" sz="2800" dirty="0">
              <a:solidFill>
                <a:srgbClr val="17161C"/>
              </a:solidFill>
              <a:latin typeface="Glacial Indifferenc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583853" y="3514967"/>
            <a:ext cx="9675447" cy="1257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>
              <a:lnSpc>
                <a:spcPts val="3304"/>
              </a:lnSpc>
              <a:buFont typeface="Arial"/>
              <a:buChar char="•"/>
            </a:pP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«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Выявление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 и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валидация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индивидуальных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особенностей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строения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белого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вещества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головного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мозга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»  2019-2020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гг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. (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рук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. </a:t>
            </a:r>
            <a:r>
              <a:rPr lang="en-US" sz="2800" dirty="0" err="1">
                <a:solidFill>
                  <a:srgbClr val="17161C"/>
                </a:solidFill>
                <a:latin typeface="Glacial Indifference"/>
              </a:rPr>
              <a:t>С.Куликова</a:t>
            </a:r>
            <a:r>
              <a:rPr lang="en-US" sz="2800" dirty="0">
                <a:solidFill>
                  <a:srgbClr val="17161C"/>
                </a:solidFill>
                <a:latin typeface="Glacial Indifference"/>
              </a:rPr>
              <a:t>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83853" y="6424089"/>
            <a:ext cx="9675447" cy="1673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>
              <a:lnSpc>
                <a:spcPts val="3304"/>
              </a:lnSpc>
              <a:buFont typeface="Arial"/>
              <a:buChar char="•"/>
            </a:pPr>
            <a:r>
              <a:rPr lang="en-US" sz="2800">
                <a:solidFill>
                  <a:srgbClr val="17161C"/>
                </a:solidFill>
                <a:latin typeface="Glacial Indifference"/>
              </a:rPr>
              <a:t>«Оценка эффективности методов неденежного стимулирования формирования экологичного поведения индивидуумов и организаций» (рук. Д.Виноградов)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05710" y="8240237"/>
            <a:ext cx="9675447" cy="146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Glacial Indifference"/>
              </a:rPr>
              <a:t>«Влияние социо-культурных факторов и экономического благополучия на установки по отношению к здоровью» </a:t>
            </a:r>
            <a:r>
              <a:rPr lang="en-US" sz="2800">
                <a:solidFill>
                  <a:srgbClr val="17161C"/>
                </a:solidFill>
                <a:latin typeface="Glacial Indifference"/>
              </a:rPr>
              <a:t>(рук. В.Федотова)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05710" y="835493"/>
            <a:ext cx="9653590" cy="1170120"/>
          </a:xfrm>
          <a:prstGeom prst="rect">
            <a:avLst/>
          </a:prstGeom>
          <a:solidFill>
            <a:srgbClr val="C7DCF4">
              <a:alpha val="40000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7605710" y="8432946"/>
            <a:ext cx="9653590" cy="1170120"/>
          </a:xfrm>
          <a:prstGeom prst="rect">
            <a:avLst/>
          </a:prstGeom>
          <a:solidFill>
            <a:srgbClr val="2255FF">
              <a:alpha val="8000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7605710" y="5362008"/>
            <a:ext cx="9653590" cy="2776670"/>
          </a:xfrm>
          <a:prstGeom prst="rect">
            <a:avLst/>
          </a:prstGeom>
          <a:solidFill>
            <a:srgbClr val="2255FF">
              <a:alpha val="4000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7605710" y="3853169"/>
            <a:ext cx="9653590" cy="1170120"/>
          </a:xfrm>
          <a:prstGeom prst="rect">
            <a:avLst/>
          </a:prstGeom>
          <a:solidFill>
            <a:srgbClr val="6082F1">
              <a:alpha val="40000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7605710" y="2344331"/>
            <a:ext cx="9653590" cy="1170120"/>
          </a:xfrm>
          <a:prstGeom prst="rect">
            <a:avLst/>
          </a:prstGeom>
          <a:solidFill>
            <a:srgbClr val="9DB9D9">
              <a:alpha val="4000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11869864" y="835493"/>
            <a:ext cx="5389436" cy="1170120"/>
          </a:xfrm>
          <a:prstGeom prst="rect">
            <a:avLst/>
          </a:prstGeom>
          <a:solidFill>
            <a:srgbClr val="C7DCF4">
              <a:alpha val="40000"/>
            </a:srgbClr>
          </a:solidFill>
        </p:spPr>
      </p:sp>
      <p:sp>
        <p:nvSpPr>
          <p:cNvPr id="8" name="TextBox 8"/>
          <p:cNvSpPr txBox="1"/>
          <p:nvPr/>
        </p:nvSpPr>
        <p:spPr>
          <a:xfrm>
            <a:off x="399803" y="1074532"/>
            <a:ext cx="5512110" cy="2074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2"/>
              </a:lnSpc>
            </a:pPr>
            <a:r>
              <a:rPr lang="en-US" sz="4200" spc="121">
                <a:solidFill>
                  <a:srgbClr val="000000"/>
                </a:solidFill>
                <a:latin typeface="Montserrat Classic Bold"/>
              </a:rPr>
              <a:t>ПОДДЕРЖАННЫЕ НАПРАВЛЕНИЯ ИССЛЕДОВАНИЙ</a:t>
            </a:r>
          </a:p>
        </p:txBody>
      </p:sp>
      <p:sp>
        <p:nvSpPr>
          <p:cNvPr id="9" name="AutoShape 9"/>
          <p:cNvSpPr/>
          <p:nvPr/>
        </p:nvSpPr>
        <p:spPr>
          <a:xfrm>
            <a:off x="11869864" y="2344331"/>
            <a:ext cx="5389436" cy="1170120"/>
          </a:xfrm>
          <a:prstGeom prst="rect">
            <a:avLst/>
          </a:prstGeom>
          <a:solidFill>
            <a:srgbClr val="9DB9D9">
              <a:alpha val="40000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11869864" y="3850388"/>
            <a:ext cx="5391013" cy="1170120"/>
          </a:xfrm>
          <a:prstGeom prst="rect">
            <a:avLst/>
          </a:prstGeom>
          <a:solidFill>
            <a:srgbClr val="6082F1">
              <a:alpha val="40000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11869864" y="5362008"/>
            <a:ext cx="5389436" cy="2776670"/>
          </a:xfrm>
          <a:prstGeom prst="rect">
            <a:avLst/>
          </a:prstGeom>
          <a:solidFill>
            <a:srgbClr val="2255FF">
              <a:alpha val="40000"/>
            </a:srgbClr>
          </a:solidFill>
        </p:spPr>
      </p:sp>
      <p:grpSp>
        <p:nvGrpSpPr>
          <p:cNvPr id="12" name="Group 12"/>
          <p:cNvGrpSpPr/>
          <p:nvPr/>
        </p:nvGrpSpPr>
        <p:grpSpPr>
          <a:xfrm>
            <a:off x="5648392" y="1245509"/>
            <a:ext cx="1957318" cy="350089"/>
            <a:chOff x="0" y="0"/>
            <a:chExt cx="2399957" cy="429260"/>
          </a:xfrm>
        </p:grpSpPr>
        <p:sp>
          <p:nvSpPr>
            <p:cNvPr id="13" name="Freeform 13"/>
            <p:cNvSpPr/>
            <p:nvPr/>
          </p:nvSpPr>
          <p:spPr>
            <a:xfrm>
              <a:off x="0" y="-5080"/>
              <a:ext cx="2399958" cy="434340"/>
            </a:xfrm>
            <a:custGeom>
              <a:avLst/>
              <a:gdLst/>
              <a:ahLst/>
              <a:cxnLst/>
              <a:rect l="l" t="t" r="r" b="b"/>
              <a:pathLst>
                <a:path w="2399958" h="434340">
                  <a:moveTo>
                    <a:pt x="2382177" y="187960"/>
                  </a:moveTo>
                  <a:lnTo>
                    <a:pt x="2120557" y="11430"/>
                  </a:lnTo>
                  <a:cubicBezTo>
                    <a:pt x="2102777" y="0"/>
                    <a:pt x="2079917" y="3810"/>
                    <a:pt x="2067217" y="21590"/>
                  </a:cubicBezTo>
                  <a:cubicBezTo>
                    <a:pt x="2055788" y="39370"/>
                    <a:pt x="2059598" y="62230"/>
                    <a:pt x="2077377" y="74930"/>
                  </a:cubicBezTo>
                  <a:lnTo>
                    <a:pt x="2236127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2236127" y="257810"/>
                  </a:lnTo>
                  <a:lnTo>
                    <a:pt x="2077377" y="364490"/>
                  </a:lnTo>
                  <a:cubicBezTo>
                    <a:pt x="2059598" y="375920"/>
                    <a:pt x="2055788" y="400050"/>
                    <a:pt x="2067218" y="417830"/>
                  </a:cubicBezTo>
                  <a:cubicBezTo>
                    <a:pt x="2074838" y="429260"/>
                    <a:pt x="2086268" y="434340"/>
                    <a:pt x="2098968" y="434340"/>
                  </a:cubicBezTo>
                  <a:cubicBezTo>
                    <a:pt x="2106588" y="434340"/>
                    <a:pt x="2114208" y="431800"/>
                    <a:pt x="2120558" y="427990"/>
                  </a:cubicBezTo>
                  <a:lnTo>
                    <a:pt x="2383448" y="251460"/>
                  </a:lnTo>
                  <a:cubicBezTo>
                    <a:pt x="2393608" y="243840"/>
                    <a:pt x="2399958" y="232410"/>
                    <a:pt x="2399958" y="219710"/>
                  </a:cubicBezTo>
                  <a:cubicBezTo>
                    <a:pt x="2399958" y="207010"/>
                    <a:pt x="2393608" y="195580"/>
                    <a:pt x="2382177" y="187960"/>
                  </a:cubicBezTo>
                  <a:close/>
                </a:path>
              </a:pathLst>
            </a:custGeom>
            <a:solidFill>
              <a:srgbClr val="2255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473892" y="2718276"/>
            <a:ext cx="1131818" cy="350089"/>
            <a:chOff x="0" y="0"/>
            <a:chExt cx="1387774" cy="429260"/>
          </a:xfrm>
        </p:grpSpPr>
        <p:sp>
          <p:nvSpPr>
            <p:cNvPr id="15" name="Freeform 15"/>
            <p:cNvSpPr/>
            <p:nvPr/>
          </p:nvSpPr>
          <p:spPr>
            <a:xfrm>
              <a:off x="0" y="-5080"/>
              <a:ext cx="1387774" cy="434340"/>
            </a:xfrm>
            <a:custGeom>
              <a:avLst/>
              <a:gdLst/>
              <a:ahLst/>
              <a:cxnLst/>
              <a:rect l="l" t="t" r="r" b="b"/>
              <a:pathLst>
                <a:path w="1387774" h="434340">
                  <a:moveTo>
                    <a:pt x="1369994" y="187960"/>
                  </a:moveTo>
                  <a:lnTo>
                    <a:pt x="1108374" y="11430"/>
                  </a:lnTo>
                  <a:cubicBezTo>
                    <a:pt x="1090594" y="0"/>
                    <a:pt x="1067734" y="3810"/>
                    <a:pt x="1055034" y="21590"/>
                  </a:cubicBezTo>
                  <a:cubicBezTo>
                    <a:pt x="1043604" y="39370"/>
                    <a:pt x="1047414" y="62230"/>
                    <a:pt x="1065194" y="74930"/>
                  </a:cubicBezTo>
                  <a:lnTo>
                    <a:pt x="1223944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223944" y="257810"/>
                  </a:lnTo>
                  <a:lnTo>
                    <a:pt x="1065194" y="364490"/>
                  </a:lnTo>
                  <a:cubicBezTo>
                    <a:pt x="1047414" y="375920"/>
                    <a:pt x="1043604" y="400050"/>
                    <a:pt x="1055034" y="417830"/>
                  </a:cubicBezTo>
                  <a:cubicBezTo>
                    <a:pt x="1062654" y="429260"/>
                    <a:pt x="1074084" y="434340"/>
                    <a:pt x="1086784" y="434340"/>
                  </a:cubicBezTo>
                  <a:cubicBezTo>
                    <a:pt x="1094404" y="434340"/>
                    <a:pt x="1102024" y="431800"/>
                    <a:pt x="1108374" y="427990"/>
                  </a:cubicBezTo>
                  <a:lnTo>
                    <a:pt x="1371264" y="251460"/>
                  </a:lnTo>
                  <a:cubicBezTo>
                    <a:pt x="1381424" y="243840"/>
                    <a:pt x="1387774" y="232410"/>
                    <a:pt x="1387774" y="219710"/>
                  </a:cubicBezTo>
                  <a:cubicBezTo>
                    <a:pt x="1387774" y="207010"/>
                    <a:pt x="1381424" y="195580"/>
                    <a:pt x="1369994" y="187960"/>
                  </a:cubicBezTo>
                  <a:close/>
                </a:path>
              </a:pathLst>
            </a:custGeom>
            <a:solidFill>
              <a:srgbClr val="2255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473892" y="4061693"/>
            <a:ext cx="1131818" cy="350089"/>
            <a:chOff x="0" y="0"/>
            <a:chExt cx="1387774" cy="429260"/>
          </a:xfrm>
        </p:grpSpPr>
        <p:sp>
          <p:nvSpPr>
            <p:cNvPr id="17" name="Freeform 17"/>
            <p:cNvSpPr/>
            <p:nvPr/>
          </p:nvSpPr>
          <p:spPr>
            <a:xfrm>
              <a:off x="0" y="-5080"/>
              <a:ext cx="1387774" cy="434340"/>
            </a:xfrm>
            <a:custGeom>
              <a:avLst/>
              <a:gdLst/>
              <a:ahLst/>
              <a:cxnLst/>
              <a:rect l="l" t="t" r="r" b="b"/>
              <a:pathLst>
                <a:path w="1387774" h="434340">
                  <a:moveTo>
                    <a:pt x="1369994" y="187960"/>
                  </a:moveTo>
                  <a:lnTo>
                    <a:pt x="1108374" y="11430"/>
                  </a:lnTo>
                  <a:cubicBezTo>
                    <a:pt x="1090594" y="0"/>
                    <a:pt x="1067734" y="3810"/>
                    <a:pt x="1055034" y="21590"/>
                  </a:cubicBezTo>
                  <a:cubicBezTo>
                    <a:pt x="1043604" y="39370"/>
                    <a:pt x="1047414" y="62230"/>
                    <a:pt x="1065194" y="74930"/>
                  </a:cubicBezTo>
                  <a:lnTo>
                    <a:pt x="1223944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223944" y="257810"/>
                  </a:lnTo>
                  <a:lnTo>
                    <a:pt x="1065194" y="364490"/>
                  </a:lnTo>
                  <a:cubicBezTo>
                    <a:pt x="1047414" y="375920"/>
                    <a:pt x="1043604" y="400050"/>
                    <a:pt x="1055034" y="417830"/>
                  </a:cubicBezTo>
                  <a:cubicBezTo>
                    <a:pt x="1062654" y="429260"/>
                    <a:pt x="1074084" y="434340"/>
                    <a:pt x="1086784" y="434340"/>
                  </a:cubicBezTo>
                  <a:cubicBezTo>
                    <a:pt x="1094404" y="434340"/>
                    <a:pt x="1102024" y="431800"/>
                    <a:pt x="1108374" y="427990"/>
                  </a:cubicBezTo>
                  <a:lnTo>
                    <a:pt x="1371264" y="251460"/>
                  </a:lnTo>
                  <a:cubicBezTo>
                    <a:pt x="1381424" y="243840"/>
                    <a:pt x="1387774" y="232410"/>
                    <a:pt x="1387774" y="219710"/>
                  </a:cubicBezTo>
                  <a:cubicBezTo>
                    <a:pt x="1387774" y="207010"/>
                    <a:pt x="1381424" y="195580"/>
                    <a:pt x="1369994" y="187960"/>
                  </a:cubicBezTo>
                  <a:close/>
                </a:path>
              </a:pathLst>
            </a:custGeom>
            <a:solidFill>
              <a:srgbClr val="2255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6473892" y="5498025"/>
            <a:ext cx="1131818" cy="350089"/>
            <a:chOff x="0" y="0"/>
            <a:chExt cx="1387774" cy="429260"/>
          </a:xfrm>
        </p:grpSpPr>
        <p:sp>
          <p:nvSpPr>
            <p:cNvPr id="19" name="Freeform 19"/>
            <p:cNvSpPr/>
            <p:nvPr/>
          </p:nvSpPr>
          <p:spPr>
            <a:xfrm>
              <a:off x="0" y="-5080"/>
              <a:ext cx="1387774" cy="434340"/>
            </a:xfrm>
            <a:custGeom>
              <a:avLst/>
              <a:gdLst/>
              <a:ahLst/>
              <a:cxnLst/>
              <a:rect l="l" t="t" r="r" b="b"/>
              <a:pathLst>
                <a:path w="1387774" h="434340">
                  <a:moveTo>
                    <a:pt x="1369994" y="187960"/>
                  </a:moveTo>
                  <a:lnTo>
                    <a:pt x="1108374" y="11430"/>
                  </a:lnTo>
                  <a:cubicBezTo>
                    <a:pt x="1090594" y="0"/>
                    <a:pt x="1067734" y="3810"/>
                    <a:pt x="1055034" y="21590"/>
                  </a:cubicBezTo>
                  <a:cubicBezTo>
                    <a:pt x="1043604" y="39370"/>
                    <a:pt x="1047414" y="62230"/>
                    <a:pt x="1065194" y="74930"/>
                  </a:cubicBezTo>
                  <a:lnTo>
                    <a:pt x="1223944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223944" y="257810"/>
                  </a:lnTo>
                  <a:lnTo>
                    <a:pt x="1065194" y="364490"/>
                  </a:lnTo>
                  <a:cubicBezTo>
                    <a:pt x="1047414" y="375920"/>
                    <a:pt x="1043604" y="400050"/>
                    <a:pt x="1055034" y="417830"/>
                  </a:cubicBezTo>
                  <a:cubicBezTo>
                    <a:pt x="1062654" y="429260"/>
                    <a:pt x="1074084" y="434340"/>
                    <a:pt x="1086784" y="434340"/>
                  </a:cubicBezTo>
                  <a:cubicBezTo>
                    <a:pt x="1094404" y="434340"/>
                    <a:pt x="1102024" y="431800"/>
                    <a:pt x="1108374" y="427990"/>
                  </a:cubicBezTo>
                  <a:lnTo>
                    <a:pt x="1371264" y="251460"/>
                  </a:lnTo>
                  <a:cubicBezTo>
                    <a:pt x="1381424" y="243840"/>
                    <a:pt x="1387774" y="232410"/>
                    <a:pt x="1387774" y="219710"/>
                  </a:cubicBezTo>
                  <a:cubicBezTo>
                    <a:pt x="1387774" y="207010"/>
                    <a:pt x="1381424" y="195580"/>
                    <a:pt x="1369994" y="187960"/>
                  </a:cubicBezTo>
                  <a:close/>
                </a:path>
              </a:pathLst>
            </a:custGeom>
            <a:solidFill>
              <a:srgbClr val="2255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6473892" y="8818938"/>
            <a:ext cx="1131818" cy="350089"/>
            <a:chOff x="0" y="0"/>
            <a:chExt cx="1387774" cy="429260"/>
          </a:xfrm>
        </p:grpSpPr>
        <p:sp>
          <p:nvSpPr>
            <p:cNvPr id="21" name="Freeform 21"/>
            <p:cNvSpPr/>
            <p:nvPr/>
          </p:nvSpPr>
          <p:spPr>
            <a:xfrm>
              <a:off x="0" y="-5080"/>
              <a:ext cx="1387774" cy="434340"/>
            </a:xfrm>
            <a:custGeom>
              <a:avLst/>
              <a:gdLst/>
              <a:ahLst/>
              <a:cxnLst/>
              <a:rect l="l" t="t" r="r" b="b"/>
              <a:pathLst>
                <a:path w="1387774" h="434340">
                  <a:moveTo>
                    <a:pt x="1369994" y="187960"/>
                  </a:moveTo>
                  <a:lnTo>
                    <a:pt x="1108374" y="11430"/>
                  </a:lnTo>
                  <a:cubicBezTo>
                    <a:pt x="1090594" y="0"/>
                    <a:pt x="1067734" y="3810"/>
                    <a:pt x="1055034" y="21590"/>
                  </a:cubicBezTo>
                  <a:cubicBezTo>
                    <a:pt x="1043604" y="39370"/>
                    <a:pt x="1047414" y="62230"/>
                    <a:pt x="1065194" y="74930"/>
                  </a:cubicBezTo>
                  <a:lnTo>
                    <a:pt x="1223944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223944" y="257810"/>
                  </a:lnTo>
                  <a:lnTo>
                    <a:pt x="1065194" y="364490"/>
                  </a:lnTo>
                  <a:cubicBezTo>
                    <a:pt x="1047414" y="375920"/>
                    <a:pt x="1043604" y="400050"/>
                    <a:pt x="1055034" y="417830"/>
                  </a:cubicBezTo>
                  <a:cubicBezTo>
                    <a:pt x="1062654" y="429260"/>
                    <a:pt x="1074084" y="434340"/>
                    <a:pt x="1086784" y="434340"/>
                  </a:cubicBezTo>
                  <a:cubicBezTo>
                    <a:pt x="1094404" y="434340"/>
                    <a:pt x="1102024" y="431800"/>
                    <a:pt x="1108374" y="427990"/>
                  </a:cubicBezTo>
                  <a:lnTo>
                    <a:pt x="1371264" y="251460"/>
                  </a:lnTo>
                  <a:cubicBezTo>
                    <a:pt x="1381424" y="243840"/>
                    <a:pt x="1387774" y="232410"/>
                    <a:pt x="1387774" y="219710"/>
                  </a:cubicBezTo>
                  <a:cubicBezTo>
                    <a:pt x="1387774" y="207010"/>
                    <a:pt x="1381424" y="195580"/>
                    <a:pt x="1369994" y="187960"/>
                  </a:cubicBezTo>
                  <a:close/>
                </a:path>
              </a:pathLst>
            </a:custGeom>
            <a:solidFill>
              <a:srgbClr val="2255FF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7869675" y="5472569"/>
            <a:ext cx="4000189" cy="2498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9"/>
              </a:lnSpc>
            </a:pPr>
            <a:r>
              <a:rPr lang="en-US" sz="1899" spc="56">
                <a:solidFill>
                  <a:srgbClr val="191919"/>
                </a:solidFill>
                <a:latin typeface="Glacial Indifference"/>
              </a:rPr>
              <a:t>Реализован ряд научно-образовательных проектов </a:t>
            </a:r>
          </a:p>
          <a:p>
            <a:pPr>
              <a:lnSpc>
                <a:spcPts val="2849"/>
              </a:lnSpc>
            </a:pPr>
            <a:r>
              <a:rPr lang="en-US" sz="1899" spc="56">
                <a:solidFill>
                  <a:srgbClr val="191919"/>
                </a:solidFill>
                <a:latin typeface="Glacial Indifference"/>
              </a:rPr>
              <a:t>в рамках сетевого ИТ-универ-ситета при поддержке Министерства информаци-онного развития и связи Пермского края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69675" y="1239943"/>
            <a:ext cx="2163440" cy="343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9"/>
              </a:lnSpc>
            </a:pPr>
            <a:r>
              <a:rPr lang="en-US" sz="1899" spc="56">
                <a:solidFill>
                  <a:srgbClr val="191919"/>
                </a:solidFill>
                <a:latin typeface="Glacial Indifference"/>
              </a:rPr>
              <a:t>Конкурс НИРС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174975" y="1065007"/>
            <a:ext cx="3382640" cy="702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9"/>
              </a:lnSpc>
            </a:pPr>
            <a:r>
              <a:rPr lang="en-US" sz="1899" spc="56">
                <a:solidFill>
                  <a:srgbClr val="191919"/>
                </a:solidFill>
                <a:latin typeface="Glacial Indifference"/>
              </a:rPr>
              <a:t>Победители – 4 чел.</a:t>
            </a:r>
          </a:p>
          <a:p>
            <a:pPr>
              <a:lnSpc>
                <a:spcPts val="2849"/>
              </a:lnSpc>
            </a:pPr>
            <a:r>
              <a:rPr lang="en-US" sz="1899" spc="56">
                <a:solidFill>
                  <a:srgbClr val="191919"/>
                </a:solidFill>
                <a:latin typeface="Glacial Indifference"/>
              </a:rPr>
              <a:t>Лауреаты – 6 чел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69675" y="2692820"/>
            <a:ext cx="3077840" cy="343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9"/>
              </a:lnSpc>
            </a:pPr>
            <a:r>
              <a:rPr lang="en-US" sz="1899" spc="56">
                <a:solidFill>
                  <a:srgbClr val="191919"/>
                </a:solidFill>
                <a:latin typeface="Glacial Indifference"/>
              </a:rPr>
              <a:t>Стажеры-исследователи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174975" y="2513275"/>
            <a:ext cx="3382640" cy="702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9"/>
              </a:lnSpc>
            </a:pPr>
            <a:r>
              <a:rPr lang="en-US" sz="1899" spc="56">
                <a:solidFill>
                  <a:srgbClr val="191919"/>
                </a:solidFill>
                <a:latin typeface="Glacial Indifference"/>
              </a:rPr>
              <a:t>МЛЭНА – 8 чел.</a:t>
            </a:r>
          </a:p>
          <a:p>
            <a:pPr>
              <a:lnSpc>
                <a:spcPts val="2849"/>
              </a:lnSpc>
            </a:pPr>
            <a:r>
              <a:rPr lang="en-US" sz="1899" spc="56">
                <a:solidFill>
                  <a:srgbClr val="191919"/>
                </a:solidFill>
                <a:latin typeface="Glacial Indifference"/>
              </a:rPr>
              <a:t>НУЛ МЭИ – 5 чел.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869675" y="4004543"/>
            <a:ext cx="3077840" cy="702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9"/>
              </a:lnSpc>
            </a:pPr>
            <a:r>
              <a:rPr lang="en-US" sz="1899" spc="56">
                <a:solidFill>
                  <a:srgbClr val="191919"/>
                </a:solidFill>
                <a:latin typeface="Glacial Indifference"/>
              </a:rPr>
              <a:t>Программы учебных</a:t>
            </a:r>
          </a:p>
          <a:p>
            <a:pPr>
              <a:lnSpc>
                <a:spcPts val="2849"/>
              </a:lnSpc>
            </a:pPr>
            <a:r>
              <a:rPr lang="en-US" sz="1899" spc="56">
                <a:solidFill>
                  <a:srgbClr val="191919"/>
                </a:solidFill>
                <a:latin typeface="Glacial Indifference"/>
              </a:rPr>
              <a:t>и научных ассистентов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174975" y="3878638"/>
            <a:ext cx="4789050" cy="106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9"/>
              </a:lnSpc>
            </a:pPr>
            <a:r>
              <a:rPr lang="en-US" sz="1899" spc="56">
                <a:solidFill>
                  <a:srgbClr val="191919"/>
                </a:solidFill>
                <a:latin typeface="Glacial Indifference"/>
              </a:rPr>
              <a:t>Учебные ассистенты СГФ – 6 чел</a:t>
            </a:r>
          </a:p>
          <a:p>
            <a:pPr>
              <a:lnSpc>
                <a:spcPts val="2849"/>
              </a:lnSpc>
            </a:pPr>
            <a:r>
              <a:rPr lang="en-US" sz="1899" spc="56">
                <a:solidFill>
                  <a:srgbClr val="191919"/>
                </a:solidFill>
                <a:latin typeface="Glacial Indifference"/>
              </a:rPr>
              <a:t>Учебные ассистенты ФЭМБИ – 24 чел.</a:t>
            </a:r>
          </a:p>
          <a:p>
            <a:pPr>
              <a:lnSpc>
                <a:spcPts val="2849"/>
              </a:lnSpc>
            </a:pPr>
            <a:r>
              <a:rPr lang="en-US" sz="1899" spc="56">
                <a:solidFill>
                  <a:srgbClr val="191919"/>
                </a:solidFill>
                <a:latin typeface="Glacial Indifference"/>
              </a:rPr>
              <a:t>Научные ассистенты – 4 чел.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174975" y="5472569"/>
            <a:ext cx="4525640" cy="343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9"/>
              </a:lnSpc>
            </a:pPr>
            <a:r>
              <a:rPr lang="en-US" sz="1899" spc="56">
                <a:solidFill>
                  <a:srgbClr val="191919"/>
                </a:solidFill>
                <a:latin typeface="Glacial Indifference"/>
              </a:rPr>
              <a:t>Научные ассистенты – 4 чел.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869675" y="8742738"/>
            <a:ext cx="3877940" cy="378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spc="60">
                <a:solidFill>
                  <a:srgbClr val="FFFFFF"/>
                </a:solidFill>
                <a:latin typeface="Glacial Indifference"/>
              </a:rPr>
              <a:t>Лицензирована аспирантура</a:t>
            </a:r>
          </a:p>
        </p:txBody>
      </p:sp>
      <p:sp>
        <p:nvSpPr>
          <p:cNvPr id="31" name="AutoShape 31"/>
          <p:cNvSpPr/>
          <p:nvPr/>
        </p:nvSpPr>
        <p:spPr>
          <a:xfrm rot="-5400000">
            <a:off x="2690385" y="5181425"/>
            <a:ext cx="7620088" cy="53075"/>
          </a:xfrm>
          <a:prstGeom prst="rect">
            <a:avLst/>
          </a:prstGeom>
          <a:solidFill>
            <a:srgbClr val="2255FF"/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566</Words>
  <Application>Microsoft Office PowerPoint</Application>
  <PresentationFormat>Произвольный</PresentationFormat>
  <Paragraphs>106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Carlito Bold</vt:lpstr>
      <vt:lpstr>Calibri</vt:lpstr>
      <vt:lpstr>Montserrat Light Bold</vt:lpstr>
      <vt:lpstr>Montserrat Classic Bold</vt:lpstr>
      <vt:lpstr>Glacial Indifference</vt:lpstr>
      <vt:lpstr>Glacial Indifference Bold</vt:lpstr>
      <vt:lpstr>Montserrat Classic</vt:lpstr>
      <vt:lpstr>Arimo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Поддержанные направления исследований</dc:title>
  <dc:creator>tatyana</dc:creator>
  <cp:lastModifiedBy>RePack by SPecialiST</cp:lastModifiedBy>
  <cp:revision>2</cp:revision>
  <dcterms:created xsi:type="dcterms:W3CDTF">2006-08-16T00:00:00Z</dcterms:created>
  <dcterms:modified xsi:type="dcterms:W3CDTF">2020-04-23T01:09:35Z</dcterms:modified>
  <dc:identifier>DAD5rhXWSNE</dc:identifier>
</cp:coreProperties>
</file>